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"/>
  </p:notesMasterIdLst>
  <p:sldIdLst>
    <p:sldId id="1341" r:id="rId3"/>
    <p:sldId id="1141" r:id="rId4"/>
    <p:sldId id="1224" r:id="rId5"/>
    <p:sldId id="1342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4660"/>
  </p:normalViewPr>
  <p:slideViewPr>
    <p:cSldViewPr snapToGrid="0">
      <p:cViewPr>
        <p:scale>
          <a:sx n="75" d="100"/>
          <a:sy n="75" d="100"/>
        </p:scale>
        <p:origin x="2010" y="1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3FA717-C645-4661-BF28-DAE17A94A7D3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E6A957-AA82-4F1F-B49F-98572D757E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0504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6A957-AA82-4F1F-B49F-98572D757E79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4444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14C069-2C9D-4A5C-8A6B-7559E93D3B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E432660-E111-4E94-B972-55D02D6D1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DF7E71F-4CC2-4BC1-AC0E-4B20BB923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CBDF-1209-4B5F-A669-A74D90F5902F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46AC121-243C-45AF-9E4E-43177BCC6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F684699-B1F1-407F-903E-8A42E89B1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FD8B-F8C7-4495-AD3B-263CB302CA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9888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7EF0C6-D4D6-4429-BA89-6A7FE0DA1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E0CF94B-016F-488B-B862-CB0B33A4EA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CB08AD1-7D78-442F-9D62-F65D878B8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CBDF-1209-4B5F-A669-A74D90F5902F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246F656-DAF9-4B93-9B7C-68A95B9EF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5E7086C-5D9F-4423-A0B8-EF18CE52E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FD8B-F8C7-4495-AD3B-263CB302CA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4638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82B115-F5E5-4801-9C07-C90C42C5D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3849DEE-830A-468F-BA9C-EB42AA2F1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C42D35C-91E1-4A20-A40F-B21230907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CBDF-1209-4B5F-A669-A74D90F5902F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B46D8C8-7DD7-469F-853E-BD9080B77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91D001F-FB51-4CCB-9D68-519D84E7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FD8B-F8C7-4495-AD3B-263CB302CA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6176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FC1F81-4619-4649-AD41-5D60A4745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D380542-3FFC-4508-A574-B2E12BD7AF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695656D-6767-4BE7-B6E2-55FBC0D4F2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97450BA-E930-4878-865F-2EB038088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CBDF-1209-4B5F-A669-A74D90F5902F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F7F6780-E612-4FE7-AAF7-3CB9F2053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4CEE575-87F9-4970-8BA2-B1C999198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FD8B-F8C7-4495-AD3B-263CB302CA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5044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9F53B5-01AB-4FC7-997C-EB684EFB2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EF01625-4856-4AB0-8A1C-03A5695EB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52AB856-492D-4E6C-BFF7-2B1890EEF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F9E99DB-823D-4B1E-A34C-2EFBD443D2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2489566-251A-4D7A-90E5-EBC2BC77B5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BC7CF0E-8CBF-4882-8A58-512AED380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CBDF-1209-4B5F-A669-A74D90F5902F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14AFDAA-363A-42BD-8169-03DB4DCB7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11D2E49-C29F-45EC-B8FE-DD02FCB0F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FD8B-F8C7-4495-AD3B-263CB302CA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9873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9AA92F-3EF6-4E17-A1F7-AD83E91B4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7A895A9-CC17-4F3C-85BA-B7BE36C0A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CBDF-1209-4B5F-A669-A74D90F5902F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21DF932-A89F-49BD-AAD0-89BD6B8A6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3C2DC18-1A59-44F5-A699-B63849EA0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FD8B-F8C7-4495-AD3B-263CB302CA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2762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D9E9158-EA75-4829-90BC-1068EA79F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CBDF-1209-4B5F-A669-A74D90F5902F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C94BF03-450E-487C-9725-770B929D6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5FEEE5D-6B40-4BB4-BA2E-6C1671AB1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FD8B-F8C7-4495-AD3B-263CB302CA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3060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5EB49A-E14F-40E1-BABA-9D6DC633C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33A72AE-38CF-49AF-ADA3-464AC59BF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4059830-0796-47B7-A49B-A061F7CAF3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9909AB7-3C01-4140-9A68-4FDA74340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CBDF-1209-4B5F-A669-A74D90F5902F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85F45FC-56B2-44A0-A49D-F43FEC904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5B581FA-1CBF-4FFD-959A-5E47A9AE0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FD8B-F8C7-4495-AD3B-263CB302CA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873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95E1FF-821A-45BE-B3ED-1A370D424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87CF084-0667-4538-BE7B-1360FAA1F7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78610F5-9CC7-4F40-8E09-FEF25BA30B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E9EF601-DA5E-4527-AE66-2CC15F684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CBDF-1209-4B5F-A669-A74D90F5902F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C543C21-1B64-4096-AA0A-D8F383D7E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723BCCD-D6F4-4427-B646-5121BA4BB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FD8B-F8C7-4495-AD3B-263CB302CA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3485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C0F2CF-0C8B-4C0C-BE24-579B4468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9743B32-2975-4597-BC83-F058A26A05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57F542-F186-4124-8EF5-DAEB58CA8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CBDF-1209-4B5F-A669-A74D90F5902F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E274D12-0B70-499C-ACE3-407B33D25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FBB7997-1DAA-4A4E-B2A4-C91F1BA3E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FD8B-F8C7-4495-AD3B-263CB302CA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4743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0AD6B49-C060-4F6A-A701-863B464BF8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5EF1CB8-4918-48CD-AC7D-698B69CFD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26A7DAA-5B56-4252-96E0-32F620F89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ACBDF-1209-4B5F-A669-A74D90F5902F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B154216-4B81-4920-B538-2EA000E1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67D7C53-BF8A-4850-9A5A-88BBAC7DD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FD8B-F8C7-4495-AD3B-263CB302CA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0454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6000" spc="-50" baseline="0">
                <a:solidFill>
                  <a:srgbClr val="F19D31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rgbClr val="0F75BC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>
            <a:extLst>
              <a:ext uri="{FF2B5EF4-FFF2-40B4-BE49-F238E27FC236}">
                <a16:creationId xmlns:a16="http://schemas.microsoft.com/office/drawing/2014/main" id="{13884126-4878-427C-B276-7BB8A3CE6E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5539"/>
          <a:stretch/>
        </p:blipFill>
        <p:spPr>
          <a:xfrm>
            <a:off x="70338" y="6322415"/>
            <a:ext cx="12121663" cy="176801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4F02D13C-799B-4F98-ACCE-D51867DC17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4901"/>
          <a:stretch/>
        </p:blipFill>
        <p:spPr>
          <a:xfrm>
            <a:off x="121514" y="6554618"/>
            <a:ext cx="12060438" cy="17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067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059" y="179293"/>
            <a:ext cx="11295529" cy="806825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600">
                <a:solidFill>
                  <a:srgbClr val="F19D31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9" y="1246094"/>
            <a:ext cx="11295529" cy="4742330"/>
          </a:xfrm>
        </p:spPr>
        <p:txBody>
          <a:bodyPr/>
          <a:lstStyle>
            <a:lvl1pPr>
              <a:defRPr>
                <a:solidFill>
                  <a:srgbClr val="0F75BC"/>
                </a:solidFill>
              </a:defRPr>
            </a:lvl1pPr>
            <a:lvl2pPr>
              <a:defRPr>
                <a:solidFill>
                  <a:srgbClr val="0F75BC"/>
                </a:solidFill>
              </a:defRPr>
            </a:lvl2pPr>
            <a:lvl3pPr>
              <a:defRPr>
                <a:solidFill>
                  <a:srgbClr val="0F75BC"/>
                </a:solidFill>
              </a:defRPr>
            </a:lvl3pPr>
            <a:lvl4pPr>
              <a:defRPr>
                <a:solidFill>
                  <a:srgbClr val="0F75BC"/>
                </a:solidFill>
              </a:defRPr>
            </a:lvl4pPr>
            <a:lvl5pPr>
              <a:defRPr>
                <a:solidFill>
                  <a:srgbClr val="0F75BC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341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rgbClr val="F19D31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rgbClr val="0F75BC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>
            <a:extLst>
              <a:ext uri="{FF2B5EF4-FFF2-40B4-BE49-F238E27FC236}">
                <a16:creationId xmlns:a16="http://schemas.microsoft.com/office/drawing/2014/main" id="{F77D8A85-00F2-4480-80C3-AA36A09D55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5539"/>
          <a:stretch/>
        </p:blipFill>
        <p:spPr>
          <a:xfrm>
            <a:off x="70338" y="6272081"/>
            <a:ext cx="12121663" cy="176801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F0349B5-FD4F-4FA4-8E12-39FCE05002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4901"/>
          <a:stretch/>
        </p:blipFill>
        <p:spPr>
          <a:xfrm>
            <a:off x="121514" y="6655286"/>
            <a:ext cx="12060438" cy="176801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C0E2FF49-A920-4AF4-9E63-5967CE356553}"/>
              </a:ext>
            </a:extLst>
          </p:cNvPr>
          <p:cNvSpPr txBox="1"/>
          <p:nvPr userDrawn="1"/>
        </p:nvSpPr>
        <p:spPr>
          <a:xfrm>
            <a:off x="493059" y="6425967"/>
            <a:ext cx="112955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>
                <a:solidFill>
                  <a:srgbClr val="0F75BC"/>
                </a:solidFill>
                <a:latin typeface="Mulish ExtraLight ExtraLight" pitchFamily="2" charset="0"/>
              </a:rPr>
              <a:t>Julia Huwer – Prozessbegleitung Kinderschutzkonzepte und Kinderrechte im Alltag, julia.huwer@kita-kinderschutzkonzept.de</a:t>
            </a:r>
          </a:p>
        </p:txBody>
      </p:sp>
    </p:spTree>
    <p:extLst>
      <p:ext uri="{BB962C8B-B14F-4D97-AF65-F5344CB8AC3E}">
        <p14:creationId xmlns:p14="http://schemas.microsoft.com/office/powerpoint/2010/main" val="5247832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265360"/>
          </a:xfrm>
        </p:spPr>
        <p:txBody>
          <a:bodyPr anchor="t"/>
          <a:lstStyle>
            <a:lvl1pPr>
              <a:defRPr>
                <a:solidFill>
                  <a:srgbClr val="F19D31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>
            <a:lvl1pPr>
              <a:spcAft>
                <a:spcPts val="1800"/>
              </a:spcAft>
              <a:defRPr b="1">
                <a:solidFill>
                  <a:srgbClr val="0F75BC"/>
                </a:solidFill>
              </a:defRPr>
            </a:lvl1pPr>
            <a:lvl2pPr>
              <a:defRPr>
                <a:solidFill>
                  <a:srgbClr val="0F75BC"/>
                </a:solidFill>
              </a:defRPr>
            </a:lvl2pPr>
            <a:lvl3pPr>
              <a:defRPr>
                <a:solidFill>
                  <a:srgbClr val="0F75BC"/>
                </a:solidFill>
              </a:defRPr>
            </a:lvl3pPr>
            <a:lvl4pPr>
              <a:defRPr>
                <a:solidFill>
                  <a:srgbClr val="0F75BC"/>
                </a:solidFill>
              </a:defRPr>
            </a:lvl4pPr>
            <a:lvl5pPr>
              <a:defRPr>
                <a:solidFill>
                  <a:srgbClr val="0F75BC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>
            <a:lvl1pPr>
              <a:spcAft>
                <a:spcPts val="1800"/>
              </a:spcAft>
              <a:defRPr b="1">
                <a:solidFill>
                  <a:srgbClr val="0F75BC"/>
                </a:solidFill>
              </a:defRPr>
            </a:lvl1pPr>
            <a:lvl2pPr>
              <a:defRPr>
                <a:solidFill>
                  <a:srgbClr val="0F75BC"/>
                </a:solidFill>
              </a:defRPr>
            </a:lvl2pPr>
            <a:lvl3pPr>
              <a:defRPr>
                <a:solidFill>
                  <a:srgbClr val="0F75BC"/>
                </a:solidFill>
              </a:defRPr>
            </a:lvl3pPr>
            <a:lvl4pPr>
              <a:defRPr>
                <a:solidFill>
                  <a:srgbClr val="0F75BC"/>
                </a:solidFill>
              </a:defRPr>
            </a:lvl4pPr>
            <a:lvl5pPr>
              <a:defRPr>
                <a:solidFill>
                  <a:srgbClr val="0F75BC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905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167780"/>
            <a:ext cx="10058400" cy="855106"/>
          </a:xfrm>
        </p:spPr>
        <p:txBody>
          <a:bodyPr anchor="t">
            <a:normAutofit/>
          </a:bodyPr>
          <a:lstStyle>
            <a:lvl1pPr>
              <a:defRPr sz="3600">
                <a:solidFill>
                  <a:srgbClr val="F19D31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10624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400" b="1" cap="small" baseline="0">
                <a:solidFill>
                  <a:srgbClr val="0F75B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019719"/>
            <a:ext cx="4937760" cy="3940815"/>
          </a:xfrm>
        </p:spPr>
        <p:txBody>
          <a:bodyPr/>
          <a:lstStyle>
            <a:lvl1pPr>
              <a:defRPr>
                <a:solidFill>
                  <a:srgbClr val="0F75BC"/>
                </a:solidFill>
              </a:defRPr>
            </a:lvl1pPr>
            <a:lvl2pPr>
              <a:defRPr>
                <a:solidFill>
                  <a:srgbClr val="0F75BC"/>
                </a:solidFill>
              </a:defRPr>
            </a:lvl2pPr>
            <a:lvl3pPr>
              <a:defRPr>
                <a:solidFill>
                  <a:srgbClr val="0F75BC"/>
                </a:solidFill>
              </a:defRPr>
            </a:lvl3pPr>
            <a:lvl4pPr>
              <a:defRPr>
                <a:solidFill>
                  <a:srgbClr val="0F75BC"/>
                </a:solidFill>
              </a:defRPr>
            </a:lvl4pPr>
            <a:lvl5pPr>
              <a:defRPr>
                <a:solidFill>
                  <a:srgbClr val="0F75BC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110624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400" b="1" cap="small" baseline="0">
                <a:solidFill>
                  <a:srgbClr val="0F75B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019719"/>
            <a:ext cx="4937760" cy="3940815"/>
          </a:xfrm>
        </p:spPr>
        <p:txBody>
          <a:bodyPr/>
          <a:lstStyle>
            <a:lvl1pPr>
              <a:defRPr>
                <a:solidFill>
                  <a:srgbClr val="0F75BC"/>
                </a:solidFill>
              </a:defRPr>
            </a:lvl1pPr>
            <a:lvl2pPr>
              <a:defRPr>
                <a:solidFill>
                  <a:srgbClr val="0F75BC"/>
                </a:solidFill>
              </a:defRPr>
            </a:lvl2pPr>
            <a:lvl3pPr>
              <a:defRPr>
                <a:solidFill>
                  <a:srgbClr val="0F75BC"/>
                </a:solidFill>
              </a:defRPr>
            </a:lvl3pPr>
            <a:lvl4pPr>
              <a:defRPr>
                <a:solidFill>
                  <a:srgbClr val="0F75BC"/>
                </a:solidFill>
              </a:defRPr>
            </a:lvl4pPr>
            <a:lvl5pPr>
              <a:defRPr>
                <a:solidFill>
                  <a:srgbClr val="0F75BC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065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313" y="197051"/>
            <a:ext cx="10058400" cy="738081"/>
          </a:xfrm>
        </p:spPr>
        <p:txBody>
          <a:bodyPr>
            <a:normAutofit/>
          </a:bodyPr>
          <a:lstStyle>
            <a:lvl1pPr>
              <a:defRPr sz="4400">
                <a:solidFill>
                  <a:srgbClr val="F19D31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5938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>
            <a:extLst>
              <a:ext uri="{FF2B5EF4-FFF2-40B4-BE49-F238E27FC236}">
                <a16:creationId xmlns:a16="http://schemas.microsoft.com/office/drawing/2014/main" id="{5FBD4E0E-2AD8-456F-91D8-07ABB9DDF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5632" y="-125191"/>
            <a:ext cx="1229247" cy="117448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437D3B12-6832-4C8A-BC51-23EDAFFE57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b="25539"/>
          <a:stretch/>
        </p:blipFill>
        <p:spPr>
          <a:xfrm>
            <a:off x="70338" y="6272081"/>
            <a:ext cx="12121663" cy="17680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B0558334-4CCD-4542-9B3D-0D2DFC49C3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14901"/>
          <a:stretch/>
        </p:blipFill>
        <p:spPr>
          <a:xfrm>
            <a:off x="121514" y="6655286"/>
            <a:ext cx="12060438" cy="176801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275ADD07-C133-4483-9FE8-5839099B9D09}"/>
              </a:ext>
            </a:extLst>
          </p:cNvPr>
          <p:cNvSpPr txBox="1"/>
          <p:nvPr userDrawn="1"/>
        </p:nvSpPr>
        <p:spPr>
          <a:xfrm>
            <a:off x="493059" y="6425967"/>
            <a:ext cx="112955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>
                <a:solidFill>
                  <a:srgbClr val="0F75BC"/>
                </a:solidFill>
                <a:latin typeface="Mulish ExtraLight ExtraLight" pitchFamily="2" charset="0"/>
              </a:rPr>
              <a:t>Julia Huwer – Prozessbegleitung Kinderschutzkonzepte und Kinderrechte im Alltag, julia.huwer@kita-kinderschutzkonzept.de</a:t>
            </a:r>
          </a:p>
        </p:txBody>
      </p:sp>
    </p:spTree>
    <p:extLst>
      <p:ext uri="{BB962C8B-B14F-4D97-AF65-F5344CB8AC3E}">
        <p14:creationId xmlns:p14="http://schemas.microsoft.com/office/powerpoint/2010/main" val="2891670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>
            <a:lvl1pPr>
              <a:defRPr>
                <a:solidFill>
                  <a:srgbClr val="F19D31"/>
                </a:solidFill>
              </a:defRPr>
            </a:lvl1pPr>
            <a:lvl2pPr>
              <a:defRPr>
                <a:solidFill>
                  <a:srgbClr val="0F75BC"/>
                </a:solidFill>
              </a:defRPr>
            </a:lvl2pPr>
            <a:lvl3pPr>
              <a:defRPr>
                <a:solidFill>
                  <a:srgbClr val="0F75BC"/>
                </a:solidFill>
              </a:defRPr>
            </a:lvl3pPr>
            <a:lvl4pPr>
              <a:defRPr>
                <a:solidFill>
                  <a:srgbClr val="0F75BC"/>
                </a:solidFill>
              </a:defRPr>
            </a:lvl4pPr>
            <a:lvl5pPr>
              <a:defRPr>
                <a:solidFill>
                  <a:srgbClr val="0F75BC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1ABAEAA-AB08-46E3-B514-9F579DF4BD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929" t="-82384" r="13602" b="16075"/>
          <a:stretch/>
        </p:blipFill>
        <p:spPr>
          <a:xfrm rot="5400000">
            <a:off x="900976" y="3154911"/>
            <a:ext cx="6858000" cy="573578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C07A149F-9CBD-4EC0-898D-BFBF50325B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5632" y="-125191"/>
            <a:ext cx="1229247" cy="1174485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E02CD85C-0EAB-49D0-ADE0-4557A5F69C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14901"/>
          <a:stretch/>
        </p:blipFill>
        <p:spPr>
          <a:xfrm>
            <a:off x="4464497" y="6396458"/>
            <a:ext cx="7397536" cy="108445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D9715B2D-BEF5-4A8C-A29E-EBE8A9FE3979}"/>
              </a:ext>
            </a:extLst>
          </p:cNvPr>
          <p:cNvSpPr txBox="1"/>
          <p:nvPr userDrawn="1"/>
        </p:nvSpPr>
        <p:spPr>
          <a:xfrm>
            <a:off x="2398955" y="6536373"/>
            <a:ext cx="112955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>
                <a:solidFill>
                  <a:srgbClr val="0F75BC"/>
                </a:solidFill>
                <a:latin typeface="Mulish ExtraLight ExtraLight" pitchFamily="2" charset="0"/>
              </a:rPr>
              <a:t>Julia Huwer – Prozessbegleitung Kinderschutzkonzepte und Kinderrechte im Alltag, julia.huwer@kita-kinderschutzkonzept.de</a:t>
            </a:r>
          </a:p>
        </p:txBody>
      </p:sp>
    </p:spTree>
    <p:extLst>
      <p:ext uri="{BB962C8B-B14F-4D97-AF65-F5344CB8AC3E}">
        <p14:creationId xmlns:p14="http://schemas.microsoft.com/office/powerpoint/2010/main" val="26311193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-3160" y="0"/>
            <a:ext cx="12195160" cy="4916356"/>
          </a:xfrm>
          <a:noFill/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rgbClr val="0F75BC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4ACE07D5-C3C7-4480-ACB3-48F8CEE830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5539"/>
          <a:stretch/>
        </p:blipFill>
        <p:spPr>
          <a:xfrm>
            <a:off x="-3160" y="4790417"/>
            <a:ext cx="12188825" cy="17778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5DC8ED8A-4E24-4A11-BB11-428394DC5B4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5632" y="-125191"/>
            <a:ext cx="1229247" cy="1174485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F578160B-8779-4B62-97C6-1E863E3D2391}"/>
              </a:ext>
            </a:extLst>
          </p:cNvPr>
          <p:cNvSpPr txBox="1"/>
          <p:nvPr userDrawn="1"/>
        </p:nvSpPr>
        <p:spPr>
          <a:xfrm>
            <a:off x="493059" y="6551802"/>
            <a:ext cx="112955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b="1" dirty="0">
                <a:solidFill>
                  <a:srgbClr val="78C2F4"/>
                </a:solidFill>
                <a:latin typeface="Mulish ExtraLight ExtraLight" pitchFamily="2" charset="0"/>
              </a:rPr>
              <a:t>Julia Huwer – Prozessbegleitung Kinderschutzkonzepte und Kinderrechte im Alltag, julia.huwer@kita-kinderschutzkonzept.de</a:t>
            </a:r>
          </a:p>
        </p:txBody>
      </p:sp>
    </p:spTree>
    <p:extLst>
      <p:ext uri="{BB962C8B-B14F-4D97-AF65-F5344CB8AC3E}">
        <p14:creationId xmlns:p14="http://schemas.microsoft.com/office/powerpoint/2010/main" val="37935781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19D31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>
            <a:lvl1pPr>
              <a:defRPr>
                <a:solidFill>
                  <a:srgbClr val="0F75BC"/>
                </a:solidFill>
              </a:defRPr>
            </a:lvl1pPr>
            <a:lvl2pPr>
              <a:defRPr>
                <a:solidFill>
                  <a:srgbClr val="0F75BC"/>
                </a:solidFill>
              </a:defRPr>
            </a:lvl2pPr>
            <a:lvl3pPr>
              <a:defRPr>
                <a:solidFill>
                  <a:srgbClr val="0F75BC"/>
                </a:solidFill>
              </a:defRPr>
            </a:lvl3pPr>
            <a:lvl4pPr>
              <a:defRPr>
                <a:solidFill>
                  <a:srgbClr val="0F75BC"/>
                </a:solidFill>
              </a:defRPr>
            </a:lvl4pPr>
            <a:lvl5pPr>
              <a:defRPr>
                <a:solidFill>
                  <a:srgbClr val="0F75BC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9855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>
            <a:lvl1pPr>
              <a:defRPr>
                <a:solidFill>
                  <a:srgbClr val="F19D31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>
            <a:lvl1pPr>
              <a:defRPr>
                <a:solidFill>
                  <a:srgbClr val="0F75BC"/>
                </a:solidFill>
              </a:defRPr>
            </a:lvl1pPr>
            <a:lvl2pPr>
              <a:defRPr>
                <a:solidFill>
                  <a:srgbClr val="0F75BC"/>
                </a:solidFill>
              </a:defRPr>
            </a:lvl2pPr>
            <a:lvl3pPr>
              <a:defRPr>
                <a:solidFill>
                  <a:srgbClr val="0F75BC"/>
                </a:solidFill>
              </a:defRPr>
            </a:lvl3pPr>
            <a:lvl4pPr>
              <a:defRPr>
                <a:solidFill>
                  <a:srgbClr val="0F75BC"/>
                </a:solidFill>
              </a:defRPr>
            </a:lvl4pPr>
            <a:lvl5pPr>
              <a:defRPr>
                <a:solidFill>
                  <a:srgbClr val="0F75BC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B3E2EBF9-B772-42A1-8D0B-C7F926854F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5632" y="-125191"/>
            <a:ext cx="1229247" cy="117448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5FBB91E7-9FA9-4B9C-B005-A223A38F62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b="25539"/>
          <a:stretch/>
        </p:blipFill>
        <p:spPr>
          <a:xfrm>
            <a:off x="70338" y="6272081"/>
            <a:ext cx="12121663" cy="176801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C5378027-4709-49BA-8310-89271810AC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14901"/>
          <a:stretch/>
        </p:blipFill>
        <p:spPr>
          <a:xfrm>
            <a:off x="121514" y="6655286"/>
            <a:ext cx="12060438" cy="176801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9582D0DD-DA58-485A-A098-BF247703F834}"/>
              </a:ext>
            </a:extLst>
          </p:cNvPr>
          <p:cNvSpPr txBox="1"/>
          <p:nvPr userDrawn="1"/>
        </p:nvSpPr>
        <p:spPr>
          <a:xfrm>
            <a:off x="493059" y="6425967"/>
            <a:ext cx="112955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>
                <a:solidFill>
                  <a:srgbClr val="0F75BC"/>
                </a:solidFill>
                <a:latin typeface="Mulish ExtraLight ExtraLight" pitchFamily="2" charset="0"/>
              </a:rPr>
              <a:t>Julia Huwer – Prozessbegleitung Kinderschutzkonzepte und Kinderrechte im Alltag, julia.huwer@kita-kinderschutzkonzept.de</a:t>
            </a:r>
          </a:p>
        </p:txBody>
      </p:sp>
    </p:spTree>
    <p:extLst>
      <p:ext uri="{BB962C8B-B14F-4D97-AF65-F5344CB8AC3E}">
        <p14:creationId xmlns:p14="http://schemas.microsoft.com/office/powerpoint/2010/main" val="16754168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6B063A5-1671-4EFC-BCBB-FAF2196994CD}"/>
              </a:ext>
            </a:extLst>
          </p:cNvPr>
          <p:cNvSpPr txBox="1">
            <a:spLocks/>
          </p:cNvSpPr>
          <p:nvPr userDrawn="1"/>
        </p:nvSpPr>
        <p:spPr>
          <a:xfrm>
            <a:off x="896313" y="197051"/>
            <a:ext cx="10058400" cy="7380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400" kern="1200" spc="-50" baseline="0">
                <a:solidFill>
                  <a:srgbClr val="0C5C92"/>
                </a:solidFill>
                <a:latin typeface="Mulish SemiBold" pitchFamily="2" charset="0"/>
                <a:ea typeface="+mj-ea"/>
                <a:cs typeface="+mj-cs"/>
              </a:defRPr>
            </a:lvl1pPr>
          </a:lstStyle>
          <a:p>
            <a:r>
              <a:rPr lang="de-DE" dirty="0">
                <a:solidFill>
                  <a:srgbClr val="F19D31"/>
                </a:solidFill>
              </a:rPr>
              <a:t>Mastertitelformat bearbeiten</a:t>
            </a:r>
            <a:endParaRPr lang="en-US" dirty="0">
              <a:solidFill>
                <a:srgbClr val="F19D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8415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AF1AF2F-43FC-4F81-9251-A1E581B45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313" y="197051"/>
            <a:ext cx="10058400" cy="738081"/>
          </a:xfrm>
        </p:spPr>
        <p:txBody>
          <a:bodyPr>
            <a:normAutofit/>
          </a:bodyPr>
          <a:lstStyle>
            <a:lvl1pPr>
              <a:defRPr sz="4400">
                <a:solidFill>
                  <a:srgbClr val="F19D31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844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microsoft.com/office/2007/relationships/hdphoto" Target="../media/hdphoto1.wdp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1C90D08-D3BF-4D6D-B805-69A75776E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FD101B8-6E16-40A2-8F74-751BF07AB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45AF75E-7209-44D1-9BD9-B317F6214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ACBDF-1209-4B5F-A669-A74D90F5902F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9865214-7436-4C3A-95CC-82818A5BE7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61B0B9D-3384-4843-B3FC-43744B6589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BFD8B-F8C7-4495-AD3B-263CB302CA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3299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26315"/>
            <a:ext cx="10058400" cy="7426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255698"/>
            <a:ext cx="10058400" cy="46417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6371747-E9CA-4CAE-9235-3DB1B3AC4C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b="25539"/>
          <a:stretch/>
        </p:blipFill>
        <p:spPr>
          <a:xfrm>
            <a:off x="70338" y="6272081"/>
            <a:ext cx="12121663" cy="176801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0CE23A2-E661-4146-928A-388AF3B0C7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/>
          <a:srcRect t="14901"/>
          <a:stretch/>
        </p:blipFill>
        <p:spPr>
          <a:xfrm>
            <a:off x="121514" y="6655286"/>
            <a:ext cx="12060438" cy="17680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21FB922F-EC5B-4534-BB94-3AF03A0B9CC1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5632" y="-125191"/>
            <a:ext cx="1229247" cy="1174485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111C4AA3-E8AC-4A97-9BB4-AE9C4B79AFA3}"/>
              </a:ext>
            </a:extLst>
          </p:cNvPr>
          <p:cNvSpPr txBox="1"/>
          <p:nvPr userDrawn="1"/>
        </p:nvSpPr>
        <p:spPr>
          <a:xfrm>
            <a:off x="493059" y="6425967"/>
            <a:ext cx="112955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>
                <a:solidFill>
                  <a:srgbClr val="0F75BC"/>
                </a:solidFill>
                <a:latin typeface="Mulish ExtraLight ExtraLight" pitchFamily="2" charset="0"/>
              </a:rPr>
              <a:t>© 2026 Julia Huwer · CC BY-NC 4.0 (+ Teaching </a:t>
            </a:r>
            <a:r>
              <a:rPr lang="de-DE" sz="1000" dirty="0" err="1">
                <a:solidFill>
                  <a:srgbClr val="0F75BC"/>
                </a:solidFill>
                <a:latin typeface="Mulish ExtraLight ExtraLight" pitchFamily="2" charset="0"/>
              </a:rPr>
              <a:t>Exception</a:t>
            </a:r>
            <a:r>
              <a:rPr lang="de-DE" sz="1000" dirty="0">
                <a:solidFill>
                  <a:srgbClr val="0F75BC"/>
                </a:solidFill>
                <a:latin typeface="Mulish ExtraLight ExtraLight" pitchFamily="2" charset="0"/>
              </a:rPr>
              <a:t>) · www.kita-kinderschutzkonzept.de · Ausgenommen: Inhalte Dritter</a:t>
            </a:r>
          </a:p>
        </p:txBody>
      </p:sp>
    </p:spTree>
    <p:extLst>
      <p:ext uri="{BB962C8B-B14F-4D97-AF65-F5344CB8AC3E}">
        <p14:creationId xmlns:p14="http://schemas.microsoft.com/office/powerpoint/2010/main" val="1655497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spc="-50" baseline="0">
          <a:solidFill>
            <a:srgbClr val="F19D31"/>
          </a:solidFill>
          <a:latin typeface="Mulish SemiBold" pitchFamily="2" charset="0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800" kern="1200">
          <a:solidFill>
            <a:srgbClr val="0F75BC"/>
          </a:solidFill>
          <a:latin typeface="Mulish" pitchFamily="2" charset="0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1200"/>
        </a:spcAft>
        <a:buClr>
          <a:schemeClr val="accent1"/>
        </a:buClr>
        <a:buFont typeface="Calibri" pitchFamily="34" charset="0"/>
        <a:buChar char="◦"/>
        <a:defRPr sz="2400" kern="1200">
          <a:solidFill>
            <a:srgbClr val="0F75BC"/>
          </a:solidFill>
          <a:latin typeface="Mulish" pitchFamily="2" charset="0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12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rgbClr val="0F75BC"/>
          </a:solidFill>
          <a:latin typeface="Mulish" pitchFamily="2" charset="0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12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rgbClr val="0F75BC"/>
          </a:solidFill>
          <a:latin typeface="Mulish" pitchFamily="2" charset="0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12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rgbClr val="0F75BC"/>
          </a:solidFill>
          <a:latin typeface="Mulish" pitchFamily="2" charset="0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pxhere.com/de/photo/2390?utm_content=shareClip&amp;utm_medium=referral&amp;utm_source=pxhere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pxhere.com/de/photo/2390?utm_content=shareClip&amp;utm_medium=referral&amp;utm_source=pxhere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BE0262-9295-4467-896C-9AC2EA1DE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0" y="-86707"/>
            <a:ext cx="3418113" cy="902064"/>
          </a:xfrm>
        </p:spPr>
        <p:txBody>
          <a:bodyPr>
            <a:noAutofit/>
          </a:bodyPr>
          <a:lstStyle/>
          <a:p>
            <a:pPr algn="r"/>
            <a:r>
              <a:rPr lang="de-DE" sz="4000" dirty="0" err="1"/>
              <a:t>Mentalisieren</a:t>
            </a:r>
            <a:endParaRPr lang="de-DE" sz="3600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7647E836-E5A0-48B9-97D1-2F99E312C2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6353" y="943985"/>
            <a:ext cx="7813353" cy="5231284"/>
          </a:xfr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829FB218-8A23-4106-AA70-1C502B710117}"/>
              </a:ext>
            </a:extLst>
          </p:cNvPr>
          <p:cNvSpPr txBox="1"/>
          <p:nvPr/>
        </p:nvSpPr>
        <p:spPr>
          <a:xfrm>
            <a:off x="1170909" y="1607167"/>
            <a:ext cx="1446245" cy="400110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Verhalten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srgbClr val="074259"/>
              </a:solidFill>
              <a:effectLst/>
              <a:uLnTx/>
              <a:uFillTx/>
              <a:latin typeface="Mulish"/>
              <a:ea typeface="+mn-ea"/>
              <a:cs typeface="+mn-cs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392601E-2C36-4E8C-BB61-80D3B36FB2CC}"/>
              </a:ext>
            </a:extLst>
          </p:cNvPr>
          <p:cNvSpPr txBox="1"/>
          <p:nvPr/>
        </p:nvSpPr>
        <p:spPr>
          <a:xfrm>
            <a:off x="709851" y="2940184"/>
            <a:ext cx="1446245" cy="400110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Bedürfnis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srgbClr val="074259"/>
              </a:solidFill>
              <a:effectLst/>
              <a:uLnTx/>
              <a:uFillTx/>
              <a:latin typeface="Mulish"/>
              <a:ea typeface="+mn-ea"/>
              <a:cs typeface="+mn-cs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E7D36E5-F91B-49CF-AB05-377767A49D00}"/>
              </a:ext>
            </a:extLst>
          </p:cNvPr>
          <p:cNvSpPr txBox="1"/>
          <p:nvPr/>
        </p:nvSpPr>
        <p:spPr>
          <a:xfrm>
            <a:off x="2617154" y="3159517"/>
            <a:ext cx="1446245" cy="400110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Gefühl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srgbClr val="074259"/>
              </a:solidFill>
              <a:effectLst/>
              <a:uLnTx/>
              <a:uFillTx/>
              <a:latin typeface="Mulish"/>
              <a:ea typeface="+mn-ea"/>
              <a:cs typeface="+mn-cs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86766F6-66BC-4567-AC7D-60AF45641CDD}"/>
              </a:ext>
            </a:extLst>
          </p:cNvPr>
          <p:cNvSpPr txBox="1"/>
          <p:nvPr/>
        </p:nvSpPr>
        <p:spPr>
          <a:xfrm>
            <a:off x="820559" y="3703725"/>
            <a:ext cx="1446245" cy="400110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Absichten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srgbClr val="074259"/>
              </a:solidFill>
              <a:effectLst/>
              <a:uLnTx/>
              <a:uFillTx/>
              <a:latin typeface="Mulish"/>
              <a:ea typeface="+mn-ea"/>
              <a:cs typeface="+mn-cs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77EC06D6-C6A8-477D-94CC-C7B540B34EF9}"/>
              </a:ext>
            </a:extLst>
          </p:cNvPr>
          <p:cNvSpPr txBox="1"/>
          <p:nvPr/>
        </p:nvSpPr>
        <p:spPr>
          <a:xfrm>
            <a:off x="1306764" y="4520578"/>
            <a:ext cx="1698663" cy="400110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Vorstellungen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srgbClr val="074259"/>
              </a:solidFill>
              <a:effectLst/>
              <a:uLnTx/>
              <a:uFillTx/>
              <a:latin typeface="Mulish"/>
              <a:ea typeface="+mn-ea"/>
              <a:cs typeface="+mn-cs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3DA6E298-A512-439E-B305-D89524B13A53}"/>
              </a:ext>
            </a:extLst>
          </p:cNvPr>
          <p:cNvSpPr txBox="1"/>
          <p:nvPr/>
        </p:nvSpPr>
        <p:spPr>
          <a:xfrm>
            <a:off x="4748825" y="3159517"/>
            <a:ext cx="3019222" cy="2031325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Ich fühle mich…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Ich brauche…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Ich versuche…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Ich hoffe…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Ich denke…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Ich sorge mich um…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Ich glaube…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007D2A0D-4A1D-4350-89AB-33D99745EA18}"/>
              </a:ext>
            </a:extLst>
          </p:cNvPr>
          <p:cNvSpPr txBox="1"/>
          <p:nvPr/>
        </p:nvSpPr>
        <p:spPr>
          <a:xfrm>
            <a:off x="8154436" y="1136064"/>
            <a:ext cx="4037564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ist die Fähigkeit</a:t>
            </a:r>
          </a:p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200" b="0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das Verhalten von sich selbst und anderen</a:t>
            </a:r>
          </a:p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200" b="0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unter der Berücksichtigung der dem Verhalten zugrundeliegenden mentalen Zustände</a:t>
            </a:r>
          </a:p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Bedürfnisse, Wünsche, Gefühle, Ziele Absichten, Einstellungen</a:t>
            </a:r>
          </a:p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200" b="0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zu erklären 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EAEA5E8-659D-4DA5-821D-656C8A410224}"/>
              </a:ext>
            </a:extLst>
          </p:cNvPr>
          <p:cNvSpPr txBox="1"/>
          <p:nvPr/>
        </p:nvSpPr>
        <p:spPr>
          <a:xfrm>
            <a:off x="105625" y="6126152"/>
            <a:ext cx="70407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00" dirty="0">
                <a:solidFill>
                  <a:srgbClr val="074259"/>
                </a:solidFill>
                <a:latin typeface="Mulish"/>
              </a:rPr>
              <a:t>Bildnachweis </a:t>
            </a:r>
            <a:r>
              <a:rPr kumimoji="0" 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von </a:t>
            </a:r>
            <a:r>
              <a:rPr kumimoji="0" lang="de-DE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  <a:hlinkClick r:id="rId4"/>
              </a:rPr>
              <a:t>PxHere</a:t>
            </a:r>
            <a:r>
              <a:rPr kumimoji="0" 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: https://pxhere.com/de/photo/2390?utm_content=shareClip&amp;utm_medium=referral&amp;utm_source=pxhere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A4F9509C-F9B1-472E-AB33-90943EDBE5E1}"/>
              </a:ext>
            </a:extLst>
          </p:cNvPr>
          <p:cNvSpPr txBox="1">
            <a:spLocks/>
          </p:cNvSpPr>
          <p:nvPr/>
        </p:nvSpPr>
        <p:spPr>
          <a:xfrm>
            <a:off x="105625" y="-109779"/>
            <a:ext cx="3418113" cy="9020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spc="-50" baseline="0">
                <a:solidFill>
                  <a:srgbClr val="F19D31"/>
                </a:solidFill>
                <a:latin typeface="Mulish SemiBold" pitchFamily="2" charset="0"/>
                <a:ea typeface="+mj-ea"/>
                <a:cs typeface="+mj-cs"/>
              </a:defRPr>
            </a:lvl1pPr>
          </a:lstStyle>
          <a:p>
            <a:pPr algn="r"/>
            <a:endParaRPr lang="de-DE" sz="1800" dirty="0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67246718-24A3-4064-BA7D-652A2145B96A}"/>
              </a:ext>
            </a:extLst>
          </p:cNvPr>
          <p:cNvSpPr txBox="1">
            <a:spLocks/>
          </p:cNvSpPr>
          <p:nvPr/>
        </p:nvSpPr>
        <p:spPr>
          <a:xfrm>
            <a:off x="2354342" y="-314337"/>
            <a:ext cx="3418113" cy="9020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spc="-50" baseline="0">
                <a:solidFill>
                  <a:srgbClr val="F19D31"/>
                </a:solidFill>
                <a:latin typeface="Mulish SemiBold" pitchFamily="2" charset="0"/>
                <a:ea typeface="+mj-ea"/>
                <a:cs typeface="+mj-cs"/>
              </a:defRPr>
            </a:lvl1pPr>
          </a:lstStyle>
          <a:p>
            <a:pPr algn="r"/>
            <a:endParaRPr lang="de-DE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099233A9-43D2-4D5E-B8FD-276E3221D0B0}"/>
              </a:ext>
            </a:extLst>
          </p:cNvPr>
          <p:cNvSpPr txBox="1"/>
          <p:nvPr/>
        </p:nvSpPr>
        <p:spPr>
          <a:xfrm>
            <a:off x="179211" y="246217"/>
            <a:ext cx="77683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de-DE" sz="1400" b="0" i="0" u="none" strike="noStrike" kern="1200" cap="none" spc="-50" normalizeH="0" baseline="0" noProof="0" dirty="0">
                <a:ln>
                  <a:noFill/>
                </a:ln>
                <a:solidFill>
                  <a:srgbClr val="F19D3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 (</a:t>
            </a:r>
            <a:r>
              <a:rPr kumimoji="0" lang="de-DE" sz="1400" b="0" i="0" u="none" strike="noStrike" kern="1200" cap="none" spc="-50" normalizeH="0" baseline="0" noProof="0" dirty="0" err="1">
                <a:ln>
                  <a:noFill/>
                </a:ln>
                <a:solidFill>
                  <a:srgbClr val="F19D3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Fonagy</a:t>
            </a:r>
            <a:r>
              <a:rPr kumimoji="0" lang="de-DE" sz="1400" b="0" i="0" u="none" strike="noStrike" kern="1200" cap="none" spc="-50" normalizeH="0" baseline="0" noProof="0" dirty="0">
                <a:ln>
                  <a:noFill/>
                </a:ln>
                <a:solidFill>
                  <a:srgbClr val="F19D3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 &amp; Allison, 2012; </a:t>
            </a:r>
            <a:r>
              <a:rPr kumimoji="0" lang="de-DE" sz="1400" b="0" i="0" u="none" strike="noStrike" kern="1200" cap="none" spc="-50" normalizeH="0" baseline="0" noProof="0" dirty="0" err="1">
                <a:ln>
                  <a:noFill/>
                </a:ln>
                <a:solidFill>
                  <a:srgbClr val="F19D3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Fonagy</a:t>
            </a:r>
            <a:r>
              <a:rPr kumimoji="0" lang="de-DE" sz="1400" b="0" i="0" u="none" strike="noStrike" kern="1200" cap="none" spc="-50" normalizeH="0" baseline="0" noProof="0" dirty="0">
                <a:ln>
                  <a:noFill/>
                </a:ln>
                <a:solidFill>
                  <a:srgbClr val="F19D3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 &amp; </a:t>
            </a:r>
            <a:r>
              <a:rPr kumimoji="0" lang="de-DE" sz="1400" b="0" i="0" u="none" strike="noStrike" kern="1200" cap="none" spc="-50" normalizeH="0" baseline="0" noProof="0" dirty="0" err="1">
                <a:ln>
                  <a:noFill/>
                </a:ln>
                <a:solidFill>
                  <a:srgbClr val="F19D3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Luyten</a:t>
            </a:r>
            <a:r>
              <a:rPr kumimoji="0" lang="de-DE" sz="1400" b="0" i="0" u="none" strike="noStrike" kern="1200" cap="none" spc="-50" normalizeH="0" baseline="0" noProof="0" dirty="0">
                <a:ln>
                  <a:noFill/>
                </a:ln>
                <a:solidFill>
                  <a:srgbClr val="F19D3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, 2009; </a:t>
            </a:r>
            <a:r>
              <a:rPr kumimoji="0" lang="de-DE" sz="1400" b="0" i="0" u="none" strike="noStrike" kern="1200" cap="none" spc="-50" normalizeH="0" baseline="0" noProof="0" dirty="0" err="1">
                <a:ln>
                  <a:noFill/>
                </a:ln>
                <a:solidFill>
                  <a:srgbClr val="F19D3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Malcorps</a:t>
            </a:r>
            <a:r>
              <a:rPr kumimoji="0" lang="de-DE" sz="1400" b="0" i="0" u="none" strike="noStrike" kern="1200" cap="none" spc="-50" normalizeH="0" baseline="0" noProof="0" dirty="0">
                <a:ln>
                  <a:noFill/>
                </a:ln>
                <a:solidFill>
                  <a:srgbClr val="F19D3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 et al., 2026; Mayer, </a:t>
            </a:r>
            <a:r>
              <a:rPr kumimoji="0" lang="de-DE" sz="1400" b="0" i="0" u="none" strike="noStrike" kern="1200" cap="none" spc="-50" normalizeH="0" baseline="0" noProof="0" dirty="0" err="1">
                <a:ln>
                  <a:noFill/>
                </a:ln>
                <a:solidFill>
                  <a:srgbClr val="F19D3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Berkic</a:t>
            </a:r>
            <a:r>
              <a:rPr kumimoji="0" lang="de-DE" sz="1400" b="0" i="0" u="none" strike="noStrike" kern="1200" cap="none" spc="-50" normalizeH="0" baseline="0" noProof="0" dirty="0">
                <a:ln>
                  <a:noFill/>
                </a:ln>
                <a:solidFill>
                  <a:srgbClr val="F19D3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, &amp; Becker-Stoll, 2020; Mayer, </a:t>
            </a:r>
            <a:r>
              <a:rPr kumimoji="0" lang="de-DE" sz="1400" b="0" i="0" u="none" strike="noStrike" kern="1200" cap="none" spc="-50" normalizeH="0" baseline="0" noProof="0" dirty="0" err="1">
                <a:ln>
                  <a:noFill/>
                </a:ln>
                <a:solidFill>
                  <a:srgbClr val="F19D3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Berkic</a:t>
            </a:r>
            <a:r>
              <a:rPr kumimoji="0" lang="de-DE" sz="1400" b="0" i="0" u="none" strike="noStrike" kern="1200" cap="none" spc="-50" normalizeH="0" baseline="0" noProof="0" dirty="0">
                <a:ln>
                  <a:noFill/>
                </a:ln>
                <a:solidFill>
                  <a:srgbClr val="F19D3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, &amp; </a:t>
            </a:r>
            <a:r>
              <a:rPr kumimoji="0" lang="de-DE" sz="1400" b="0" i="0" u="none" strike="noStrike" kern="1200" cap="none" spc="-50" normalizeH="0" baseline="0" noProof="0" dirty="0" err="1">
                <a:ln>
                  <a:noFill/>
                </a:ln>
                <a:solidFill>
                  <a:srgbClr val="F19D3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Beckh</a:t>
            </a:r>
            <a:r>
              <a:rPr kumimoji="0" lang="de-DE" sz="1400" b="0" i="0" u="none" strike="noStrike" kern="1200" cap="none" spc="-50" normalizeH="0" baseline="0" noProof="0" dirty="0">
                <a:ln>
                  <a:noFill/>
                </a:ln>
                <a:solidFill>
                  <a:srgbClr val="F19D3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, 2020; Nolte, 2013; Rutherford et al., 2015)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989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3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7647E836-E5A0-48B9-97D1-2F99E312C2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704" y="76399"/>
            <a:ext cx="8091078" cy="5667894"/>
          </a:xfr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829FB218-8A23-4106-AA70-1C502B710117}"/>
              </a:ext>
            </a:extLst>
          </p:cNvPr>
          <p:cNvSpPr txBox="1"/>
          <p:nvPr/>
        </p:nvSpPr>
        <p:spPr>
          <a:xfrm>
            <a:off x="1356199" y="970076"/>
            <a:ext cx="1491542" cy="400110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Verhalten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srgbClr val="074259"/>
              </a:solidFill>
              <a:effectLst/>
              <a:uLnTx/>
              <a:uFillTx/>
              <a:latin typeface="Mulish"/>
              <a:ea typeface="+mn-ea"/>
              <a:cs typeface="+mn-cs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392601E-2C36-4E8C-BB61-80D3B36FB2CC}"/>
              </a:ext>
            </a:extLst>
          </p:cNvPr>
          <p:cNvSpPr txBox="1"/>
          <p:nvPr/>
        </p:nvSpPr>
        <p:spPr>
          <a:xfrm>
            <a:off x="637385" y="2382882"/>
            <a:ext cx="1491542" cy="400110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Bedürfnis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srgbClr val="074259"/>
              </a:solidFill>
              <a:effectLst/>
              <a:uLnTx/>
              <a:uFillTx/>
              <a:latin typeface="Mulish"/>
              <a:ea typeface="+mn-ea"/>
              <a:cs typeface="+mn-cs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E7D36E5-F91B-49CF-AB05-377767A49D00}"/>
              </a:ext>
            </a:extLst>
          </p:cNvPr>
          <p:cNvSpPr txBox="1"/>
          <p:nvPr/>
        </p:nvSpPr>
        <p:spPr>
          <a:xfrm>
            <a:off x="2544688" y="2599571"/>
            <a:ext cx="1491542" cy="400110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Gefühl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srgbClr val="074259"/>
              </a:solidFill>
              <a:effectLst/>
              <a:uLnTx/>
              <a:uFillTx/>
              <a:latin typeface="Mulish"/>
              <a:ea typeface="+mn-ea"/>
              <a:cs typeface="+mn-cs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86766F6-66BC-4567-AC7D-60AF45641CDD}"/>
              </a:ext>
            </a:extLst>
          </p:cNvPr>
          <p:cNvSpPr txBox="1"/>
          <p:nvPr/>
        </p:nvSpPr>
        <p:spPr>
          <a:xfrm>
            <a:off x="748093" y="3146423"/>
            <a:ext cx="1491542" cy="400110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Absichten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srgbClr val="074259"/>
              </a:solidFill>
              <a:effectLst/>
              <a:uLnTx/>
              <a:uFillTx/>
              <a:latin typeface="Mulish"/>
              <a:ea typeface="+mn-ea"/>
              <a:cs typeface="+mn-cs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77EC06D6-C6A8-477D-94CC-C7B540B34EF9}"/>
              </a:ext>
            </a:extLst>
          </p:cNvPr>
          <p:cNvSpPr txBox="1"/>
          <p:nvPr/>
        </p:nvSpPr>
        <p:spPr>
          <a:xfrm>
            <a:off x="1292850" y="4034299"/>
            <a:ext cx="2096003" cy="400110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Vorstellungen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srgbClr val="074259"/>
              </a:solidFill>
              <a:effectLst/>
              <a:uLnTx/>
              <a:uFillTx/>
              <a:latin typeface="Mulish"/>
              <a:ea typeface="+mn-ea"/>
              <a:cs typeface="+mn-cs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3DA6E298-A512-439E-B305-D89524B13A53}"/>
              </a:ext>
            </a:extLst>
          </p:cNvPr>
          <p:cNvSpPr txBox="1"/>
          <p:nvPr/>
        </p:nvSpPr>
        <p:spPr>
          <a:xfrm>
            <a:off x="4692619" y="2706871"/>
            <a:ext cx="2982162" cy="2246769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Ich fühle mich…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Ich brauche…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Ich versuche…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Ich hoffe…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Ich denke…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Ich sorge mich um…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Ich glaube…</a:t>
            </a:r>
          </a:p>
        </p:txBody>
      </p:sp>
      <p:sp>
        <p:nvSpPr>
          <p:cNvPr id="13" name="Inhaltsplatzhalter 7">
            <a:extLst>
              <a:ext uri="{FF2B5EF4-FFF2-40B4-BE49-F238E27FC236}">
                <a16:creationId xmlns:a16="http://schemas.microsoft.com/office/drawing/2014/main" id="{052F531E-72E7-4500-A1CA-A99EAA00F962}"/>
              </a:ext>
            </a:extLst>
          </p:cNvPr>
          <p:cNvSpPr txBox="1">
            <a:spLocks/>
          </p:cNvSpPr>
          <p:nvPr/>
        </p:nvSpPr>
        <p:spPr>
          <a:xfrm>
            <a:off x="8196689" y="253879"/>
            <a:ext cx="4009218" cy="60379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Bitte gehen Sie in Gruppen zusammen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Nutzen Sie das Fallbeispiel 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Bitte formulieren Sie die Beschwerde aus der Perspektive des Kindes: Was würde das Kind sagen, wenn es das könnte?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Vervollständigen Sie dazu die Formulierungen links („Ich fühle mich…“)</a:t>
            </a:r>
          </a:p>
        </p:txBody>
      </p:sp>
      <p:pic>
        <p:nvPicPr>
          <p:cNvPr id="12" name="Grafik 11" descr="Wecker">
            <a:extLst>
              <a:ext uri="{FF2B5EF4-FFF2-40B4-BE49-F238E27FC236}">
                <a16:creationId xmlns:a16="http://schemas.microsoft.com/office/drawing/2014/main" id="{B8A866EE-9208-4DB4-BDA9-6AEDB4010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24869" y="764845"/>
            <a:ext cx="1335500" cy="1253581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5A2A4D53-416F-4384-9708-FCD50C8E7C84}"/>
              </a:ext>
            </a:extLst>
          </p:cNvPr>
          <p:cNvSpPr txBox="1"/>
          <p:nvPr/>
        </p:nvSpPr>
        <p:spPr>
          <a:xfrm>
            <a:off x="5340654" y="839546"/>
            <a:ext cx="2743154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0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20 Minuten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0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Bis 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D8539704-A727-4724-862E-4D7026411D2F}"/>
              </a:ext>
            </a:extLst>
          </p:cNvPr>
          <p:cNvSpPr txBox="1"/>
          <p:nvPr/>
        </p:nvSpPr>
        <p:spPr>
          <a:xfrm>
            <a:off x="91704" y="5968907"/>
            <a:ext cx="83945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https://kita-kinderschutzkonzept.de/Material/Methode_Eisberg.html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6E9DB1F-FDAF-410A-85A3-613CE4B337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4535" y="4555600"/>
            <a:ext cx="1608918" cy="1597973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84C17039-27D7-4D26-8FCC-541A0AAD5BAB}"/>
              </a:ext>
            </a:extLst>
          </p:cNvPr>
          <p:cNvSpPr txBox="1"/>
          <p:nvPr/>
        </p:nvSpPr>
        <p:spPr>
          <a:xfrm>
            <a:off x="0" y="5731543"/>
            <a:ext cx="70407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00" dirty="0">
                <a:solidFill>
                  <a:srgbClr val="074259"/>
                </a:solidFill>
                <a:latin typeface="Mulish"/>
              </a:rPr>
              <a:t>Bildnachweis </a:t>
            </a:r>
            <a:r>
              <a:rPr kumimoji="0" 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von </a:t>
            </a:r>
            <a:r>
              <a:rPr kumimoji="0" lang="de-DE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  <a:hlinkClick r:id="rId6"/>
              </a:rPr>
              <a:t>PxHere</a:t>
            </a:r>
            <a:r>
              <a:rPr kumimoji="0" 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074259"/>
                </a:solidFill>
                <a:effectLst/>
                <a:uLnTx/>
                <a:uFillTx/>
                <a:latin typeface="Mulish"/>
                <a:ea typeface="+mn-ea"/>
                <a:cs typeface="+mn-cs"/>
              </a:rPr>
              <a:t>: https://pxhere.com/de/photo/2390?utm_content=shareClip&amp;utm_medium=referral&amp;utm_source=pxhere</a:t>
            </a:r>
          </a:p>
        </p:txBody>
      </p:sp>
    </p:spTree>
    <p:extLst>
      <p:ext uri="{BB962C8B-B14F-4D97-AF65-F5344CB8AC3E}">
        <p14:creationId xmlns:p14="http://schemas.microsoft.com/office/powerpoint/2010/main" val="326618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1B04D6-955D-4DBF-9263-C6A6797EA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748" y="274349"/>
            <a:ext cx="10515599" cy="513669"/>
          </a:xfrm>
        </p:spPr>
        <p:txBody>
          <a:bodyPr>
            <a:noAutofit/>
          </a:bodyPr>
          <a:lstStyle/>
          <a:p>
            <a:r>
              <a:rPr lang="de-DE" dirty="0"/>
              <a:t>Auswertung</a:t>
            </a:r>
          </a:p>
        </p:txBody>
      </p:sp>
      <p:graphicFrame>
        <p:nvGraphicFramePr>
          <p:cNvPr id="4" name="Tabelle 4">
            <a:extLst>
              <a:ext uri="{FF2B5EF4-FFF2-40B4-BE49-F238E27FC236}">
                <a16:creationId xmlns:a16="http://schemas.microsoft.com/office/drawing/2014/main" id="{809A8CF5-341D-4FE5-8887-18A84098DCC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9021" y="1006997"/>
          <a:ext cx="11873957" cy="512758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17707">
                  <a:extLst>
                    <a:ext uri="{9D8B030D-6E8A-4147-A177-3AD203B41FA5}">
                      <a16:colId xmlns:a16="http://schemas.microsoft.com/office/drawing/2014/main" val="51029050"/>
                    </a:ext>
                  </a:extLst>
                </a:gridCol>
                <a:gridCol w="2051250">
                  <a:extLst>
                    <a:ext uri="{9D8B030D-6E8A-4147-A177-3AD203B41FA5}">
                      <a16:colId xmlns:a16="http://schemas.microsoft.com/office/drawing/2014/main" val="2844187673"/>
                    </a:ext>
                  </a:extLst>
                </a:gridCol>
                <a:gridCol w="2051250">
                  <a:extLst>
                    <a:ext uri="{9D8B030D-6E8A-4147-A177-3AD203B41FA5}">
                      <a16:colId xmlns:a16="http://schemas.microsoft.com/office/drawing/2014/main" val="3486287819"/>
                    </a:ext>
                  </a:extLst>
                </a:gridCol>
                <a:gridCol w="2260725">
                  <a:extLst>
                    <a:ext uri="{9D8B030D-6E8A-4147-A177-3AD203B41FA5}">
                      <a16:colId xmlns:a16="http://schemas.microsoft.com/office/drawing/2014/main" val="2004573232"/>
                    </a:ext>
                  </a:extLst>
                </a:gridCol>
                <a:gridCol w="1945341">
                  <a:extLst>
                    <a:ext uri="{9D8B030D-6E8A-4147-A177-3AD203B41FA5}">
                      <a16:colId xmlns:a16="http://schemas.microsoft.com/office/drawing/2014/main" val="2346838259"/>
                    </a:ext>
                  </a:extLst>
                </a:gridCol>
                <a:gridCol w="1947684">
                  <a:extLst>
                    <a:ext uri="{9D8B030D-6E8A-4147-A177-3AD203B41FA5}">
                      <a16:colId xmlns:a16="http://schemas.microsoft.com/office/drawing/2014/main" val="3518287019"/>
                    </a:ext>
                  </a:extLst>
                </a:gridCol>
              </a:tblGrid>
              <a:tr h="426241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Gruppe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Gruppe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Gruppe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Gruppe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Gruppe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426754"/>
                  </a:ext>
                </a:extLst>
              </a:tr>
              <a:tr h="671621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800" b="1" dirty="0"/>
                        <a:t>Ich fühle mich…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525340"/>
                  </a:ext>
                </a:extLst>
              </a:tr>
              <a:tr h="671621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800" b="1" dirty="0"/>
                        <a:t>Ich brauche…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564425"/>
                  </a:ext>
                </a:extLst>
              </a:tr>
              <a:tr h="671621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800" b="1" dirty="0"/>
                        <a:t>Ich versuche…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086023"/>
                  </a:ext>
                </a:extLst>
              </a:tr>
              <a:tr h="671621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800" b="1" dirty="0"/>
                        <a:t>Ich hoffe…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269399"/>
                  </a:ext>
                </a:extLst>
              </a:tr>
              <a:tr h="671621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800" b="1" dirty="0"/>
                        <a:t>Ich denke…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096600"/>
                  </a:ext>
                </a:extLst>
              </a:tr>
              <a:tr h="671621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800" b="1" dirty="0"/>
                        <a:t>Ich sorge mich um…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413058"/>
                  </a:ext>
                </a:extLst>
              </a:tr>
              <a:tr h="6716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dirty="0"/>
                        <a:t>Ich glaube…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75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0772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2705F4-EE3B-478F-B694-B6C978C80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Literatur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782971A-4A05-44AE-BFBC-956C876A5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Fonagy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P., &amp; Allison, E. (2012). </a:t>
            </a:r>
            <a:r>
              <a:rPr lang="de-DE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mentalization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The </a:t>
            </a:r>
            <a:r>
              <a:rPr lang="de-DE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concept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de-DE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its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foundations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de-DE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developmental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(N.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Midgley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&amp; I.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Vrouva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Hrsg.; S. 11–34). Routledge. https://www.routledge.com/products/9780415605250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Fonagy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P., &amp;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Luyten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P. (2009). A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developmental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mentalization-based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approach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understanding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treatment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borderline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personality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disorder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Development and </a:t>
            </a:r>
            <a:r>
              <a:rPr lang="de-DE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Psychopathology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(4), 1355–1381. https://doi.org/10.1017/S0954579409990198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Malcorps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S.,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Vliegen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N., Rutherford, H. J. V., &amp;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Luyten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P. (2026).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Mentalizing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under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maternal stress: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baby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simulator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investigate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impact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child-focused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distress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 maternal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mentalizing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arousal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Development and </a:t>
            </a:r>
            <a:r>
              <a:rPr lang="de-DE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Psychopathology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38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(2), 539–551. https://doi.org/10.1017/S0954579425100424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Mayer, D.,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Berkic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J., &amp; Becker-Stoll, F. (2020). Bindungsrepräsentationen von pädagogischen Fachkräften in Kindertageseinrichtungen. 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Frühe Bildung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(4), 203–210. https://doi.org/10.1026/2191-9186/a000493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Mayer, D.,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Berkic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J., &amp;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Beckh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K. (2020).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Mentalisieren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als Voraussetzung für feinfühliges Verhalten von pädagogischen Fachkräften: Methodenentwicklung und Ergebnisse einer Pilotstudie. 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Diskurs Kindheits- und Jugendforschung / </a:t>
            </a:r>
            <a:r>
              <a:rPr lang="de-DE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Discourse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Journal </a:t>
            </a:r>
            <a:r>
              <a:rPr lang="de-DE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Childhood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de-DE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Adolescence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Research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(3–2020), 301–317. https://doi.org/10.3224/diskurs.v15i3.06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Nolte, L. (2013).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Becoming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visible. The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impact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parental mental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health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difficullties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children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In R.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Loshak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(Hrsg.), 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Out </a:t>
            </a:r>
            <a:r>
              <a:rPr lang="de-DE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mainstream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de-DE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Helping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children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parents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mental </a:t>
            </a:r>
            <a:r>
              <a:rPr lang="de-DE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illness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(S. 31–44). Routledge.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Rutherford, H. J. V., Wallace, N. S., Laurent, H. K., &amp; Mayes, L. C. (2015). Emotion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regulation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parenthood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de-DE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Developmental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Review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1–14. https://doi.org/10.1016/j.dr.2014.12.008</a:t>
            </a:r>
          </a:p>
        </p:txBody>
      </p:sp>
    </p:spTree>
    <p:extLst>
      <p:ext uri="{BB962C8B-B14F-4D97-AF65-F5344CB8AC3E}">
        <p14:creationId xmlns:p14="http://schemas.microsoft.com/office/powerpoint/2010/main" val="3433170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ückblick">
  <a:themeElements>
    <a:clrScheme name="Farben Logo">
      <a:dk1>
        <a:srgbClr val="074259"/>
      </a:dk1>
      <a:lt1>
        <a:sysClr val="window" lastClr="FFFFFF"/>
      </a:lt1>
      <a:dk2>
        <a:srgbClr val="0A4974"/>
      </a:dk2>
      <a:lt2>
        <a:srgbClr val="FCEDD8"/>
      </a:lt2>
      <a:accent1>
        <a:srgbClr val="F19D31"/>
      </a:accent1>
      <a:accent2>
        <a:srgbClr val="0B5283"/>
      </a:accent2>
      <a:accent3>
        <a:srgbClr val="117FC9"/>
      </a:accent3>
      <a:accent4>
        <a:srgbClr val="6CBDF4"/>
      </a:accent4>
      <a:accent5>
        <a:srgbClr val="EA8D10"/>
      </a:accent5>
      <a:accent6>
        <a:srgbClr val="0C5C92"/>
      </a:accent6>
      <a:hlink>
        <a:srgbClr val="3DA7EF"/>
      </a:hlink>
      <a:folHlink>
        <a:srgbClr val="B06A0C"/>
      </a:folHlink>
    </a:clrScheme>
    <a:fontScheme name="Benutzerdefiniert 1">
      <a:majorFont>
        <a:latin typeface="Mulish SemiBold"/>
        <a:ea typeface=""/>
        <a:cs typeface=""/>
      </a:majorFont>
      <a:minorFont>
        <a:latin typeface="Mulish"/>
        <a:ea typeface=""/>
        <a:cs typeface=""/>
      </a:minorFont>
    </a:fontScheme>
    <a:fmtScheme name="Rückblic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661</Words>
  <Application>Microsoft Office PowerPoint</Application>
  <PresentationFormat>Breitbild</PresentationFormat>
  <Paragraphs>62</Paragraphs>
  <Slides>4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Mulish</vt:lpstr>
      <vt:lpstr>Mulish ExtraLight ExtraLight</vt:lpstr>
      <vt:lpstr>Mulish SemiBold</vt:lpstr>
      <vt:lpstr>Office</vt:lpstr>
      <vt:lpstr>Rückblick</vt:lpstr>
      <vt:lpstr>Mentalisieren</vt:lpstr>
      <vt:lpstr>PowerPoint-Präsentation</vt:lpstr>
      <vt:lpstr>Auswertung</vt:lpstr>
      <vt:lpstr>Literatur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(Mayer, Berkic, und Becker-Stoll 2020; Mayer, Berkic, und Beckh 2020) Mentalisieren</dc:title>
  <dc:creator>Julia Huwer</dc:creator>
  <cp:lastModifiedBy>Julia Huwer</cp:lastModifiedBy>
  <cp:revision>4</cp:revision>
  <dcterms:created xsi:type="dcterms:W3CDTF">2026-09-21T07:47:07Z</dcterms:created>
  <dcterms:modified xsi:type="dcterms:W3CDTF">2026-09-21T07:59:58Z</dcterms:modified>
</cp:coreProperties>
</file>