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Lst>
  <p:notesMasterIdLst>
    <p:notesMasterId r:id="rId5"/>
  </p:notesMasterIdLst>
  <p:sldIdLst>
    <p:sldId id="1254" r:id="rId3"/>
    <p:sldId id="1256" r:id="rId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27" autoAdjust="0"/>
    <p:restoredTop sz="94660"/>
  </p:normalViewPr>
  <p:slideViewPr>
    <p:cSldViewPr snapToGrid="0">
      <p:cViewPr varScale="1">
        <p:scale>
          <a:sx n="129" d="100"/>
          <a:sy n="129" d="100"/>
        </p:scale>
        <p:origin x="15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5CF3BF-7173-4B01-AF9E-592820DE6000}" type="datetimeFigureOut">
              <a:rPr lang="de-DE" smtClean="0"/>
              <a:t>21.09.2026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C6A3FB-CE14-4738-9968-4E7086EC364D}" type="slidenum">
              <a:rPr lang="de-DE" smtClean="0"/>
              <a:t>‹Nr.›</a:t>
            </a:fld>
            <a:endParaRPr lang="de-DE"/>
          </a:p>
        </p:txBody>
      </p:sp>
    </p:spTree>
    <p:extLst>
      <p:ext uri="{BB962C8B-B14F-4D97-AF65-F5344CB8AC3E}">
        <p14:creationId xmlns:p14="http://schemas.microsoft.com/office/powerpoint/2010/main" val="1826882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493059" y="179293"/>
            <a:ext cx="11295529" cy="806825"/>
          </a:xfrm>
        </p:spPr>
        <p:txBody>
          <a:bodyPr>
            <a:noAutofit/>
          </a:bodyPr>
          <a:lstStyle>
            <a:lvl1pPr>
              <a:lnSpc>
                <a:spcPct val="100000"/>
              </a:lnSpc>
              <a:defRPr sz="3600">
                <a:solidFill>
                  <a:srgbClr val="F19D31"/>
                </a:solidFill>
              </a:defRPr>
            </a:lvl1pPr>
          </a:lstStyle>
          <a:p>
            <a:r>
              <a:rPr lang="de-DE" dirty="0"/>
              <a:t>Mastertitelformat bearbeiten</a:t>
            </a:r>
            <a:endParaRPr lang="en-US" dirty="0"/>
          </a:p>
        </p:txBody>
      </p:sp>
      <p:sp>
        <p:nvSpPr>
          <p:cNvPr id="3" name="Content Placeholder 2"/>
          <p:cNvSpPr>
            <a:spLocks noGrp="1"/>
          </p:cNvSpPr>
          <p:nvPr>
            <p:ph idx="1"/>
          </p:nvPr>
        </p:nvSpPr>
        <p:spPr>
          <a:xfrm>
            <a:off x="493059" y="1246094"/>
            <a:ext cx="11295529" cy="4742330"/>
          </a:xfrm>
        </p:spPr>
        <p:txBody>
          <a:bodyPr/>
          <a:lstStyle>
            <a:lvl1pPr>
              <a:defRPr>
                <a:solidFill>
                  <a:srgbClr val="0F75BC"/>
                </a:solidFill>
              </a:defRPr>
            </a:lvl1pPr>
            <a:lvl2pPr>
              <a:defRPr>
                <a:solidFill>
                  <a:srgbClr val="0F75BC"/>
                </a:solidFill>
              </a:defRPr>
            </a:lvl2pPr>
            <a:lvl3pPr>
              <a:defRPr>
                <a:solidFill>
                  <a:srgbClr val="0F75BC"/>
                </a:solidFill>
              </a:defRPr>
            </a:lvl3pPr>
            <a:lvl4pPr>
              <a:defRPr>
                <a:solidFill>
                  <a:srgbClr val="0F75BC"/>
                </a:solidFill>
              </a:defRPr>
            </a:lvl4pPr>
            <a:lvl5pPr>
              <a:defRPr>
                <a:solidFill>
                  <a:srgbClr val="0F75BC"/>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Tree>
    <p:extLst>
      <p:ext uri="{BB962C8B-B14F-4D97-AF65-F5344CB8AC3E}">
        <p14:creationId xmlns:p14="http://schemas.microsoft.com/office/powerpoint/2010/main" val="13895874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heme" Target="../theme/theme2.xml"/><Relationship Id="rId5" Type="http://schemas.microsoft.com/office/2007/relationships/hdphoto" Target="../media/hdphoto1.wdp"/><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26315"/>
            <a:ext cx="10058400" cy="742611"/>
          </a:xfrm>
          <a:prstGeom prst="rect">
            <a:avLst/>
          </a:prstGeom>
        </p:spPr>
        <p:txBody>
          <a:bodyPr vert="horz" lIns="91440" tIns="45720" rIns="91440" bIns="45720" rtlCol="0" anchor="b">
            <a:noAutofit/>
          </a:bodyPr>
          <a:lstStyle/>
          <a:p>
            <a:r>
              <a:rPr lang="de-DE" dirty="0"/>
              <a:t>Mastertitelformat bearbeiten</a:t>
            </a:r>
            <a:endParaRPr lang="en-US" dirty="0"/>
          </a:p>
        </p:txBody>
      </p:sp>
      <p:sp>
        <p:nvSpPr>
          <p:cNvPr id="3" name="Text Placeholder 2"/>
          <p:cNvSpPr>
            <a:spLocks noGrp="1"/>
          </p:cNvSpPr>
          <p:nvPr>
            <p:ph type="body" idx="1"/>
          </p:nvPr>
        </p:nvSpPr>
        <p:spPr>
          <a:xfrm>
            <a:off x="1097280" y="1255698"/>
            <a:ext cx="10058400" cy="4641763"/>
          </a:xfrm>
          <a:prstGeom prst="rect">
            <a:avLst/>
          </a:prstGeom>
        </p:spPr>
        <p:txBody>
          <a:bodyPr vert="horz" lIns="0" tIns="45720" rIns="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pic>
        <p:nvPicPr>
          <p:cNvPr id="8" name="Grafik 7">
            <a:extLst>
              <a:ext uri="{FF2B5EF4-FFF2-40B4-BE49-F238E27FC236}">
                <a16:creationId xmlns:a16="http://schemas.microsoft.com/office/drawing/2014/main" id="{46371747-E9CA-4CAE-9235-3DB1B3AC4C50}"/>
              </a:ext>
            </a:extLst>
          </p:cNvPr>
          <p:cNvPicPr>
            <a:picLocks noChangeAspect="1"/>
          </p:cNvPicPr>
          <p:nvPr userDrawn="1"/>
        </p:nvPicPr>
        <p:blipFill rotWithShape="1">
          <a:blip r:embed="rId3"/>
          <a:srcRect b="25539"/>
          <a:stretch/>
        </p:blipFill>
        <p:spPr>
          <a:xfrm>
            <a:off x="70338" y="6272081"/>
            <a:ext cx="12121663" cy="176801"/>
          </a:xfrm>
          <a:prstGeom prst="rect">
            <a:avLst/>
          </a:prstGeom>
        </p:spPr>
      </p:pic>
      <p:pic>
        <p:nvPicPr>
          <p:cNvPr id="10" name="Grafik 9">
            <a:extLst>
              <a:ext uri="{FF2B5EF4-FFF2-40B4-BE49-F238E27FC236}">
                <a16:creationId xmlns:a16="http://schemas.microsoft.com/office/drawing/2014/main" id="{D0CE23A2-E661-4146-928A-388AF3B0C701}"/>
              </a:ext>
            </a:extLst>
          </p:cNvPr>
          <p:cNvPicPr>
            <a:picLocks noChangeAspect="1"/>
          </p:cNvPicPr>
          <p:nvPr userDrawn="1"/>
        </p:nvPicPr>
        <p:blipFill rotWithShape="1">
          <a:blip r:embed="rId4"/>
          <a:srcRect t="14901"/>
          <a:stretch/>
        </p:blipFill>
        <p:spPr>
          <a:xfrm>
            <a:off x="121514" y="6655286"/>
            <a:ext cx="12060438" cy="176801"/>
          </a:xfrm>
          <a:prstGeom prst="rect">
            <a:avLst/>
          </a:prstGeom>
        </p:spPr>
      </p:pic>
      <p:pic>
        <p:nvPicPr>
          <p:cNvPr id="5" name="Grafik 4">
            <a:extLst>
              <a:ext uri="{FF2B5EF4-FFF2-40B4-BE49-F238E27FC236}">
                <a16:creationId xmlns:a16="http://schemas.microsoft.com/office/drawing/2014/main" id="{21FB922F-EC5B-4534-BB94-3AF03A0B9CC1}"/>
              </a:ext>
            </a:extLst>
          </p:cNvPr>
          <p:cNvPicPr>
            <a:picLocks noChangeAspect="1"/>
          </p:cNvPicPr>
          <p:nvPr userDrawn="1"/>
        </p:nvPicPr>
        <p:blipFill>
          <a:blip r:embed="rId5">
            <a:extLst>
              <a:ext uri="{BEBA8EAE-BF5A-486C-A8C5-ECC9F3942E4B}">
                <a14:imgProps xmlns:a14="http://schemas.microsoft.com/office/drawing/2010/main">
                  <a14:imgLayer r:embed="rId6">
                    <a14:imgEffect>
                      <a14:artisticPhotocopy/>
                    </a14:imgEffect>
                  </a14:imgLayer>
                </a14:imgProps>
              </a:ext>
            </a:extLst>
          </a:blip>
          <a:stretch>
            <a:fillRect/>
          </a:stretch>
        </p:blipFill>
        <p:spPr>
          <a:xfrm>
            <a:off x="11145632" y="-125191"/>
            <a:ext cx="1229247" cy="1174485"/>
          </a:xfrm>
          <a:prstGeom prst="rect">
            <a:avLst/>
          </a:prstGeom>
        </p:spPr>
      </p:pic>
      <p:sp>
        <p:nvSpPr>
          <p:cNvPr id="9" name="Textfeld 8">
            <a:extLst>
              <a:ext uri="{FF2B5EF4-FFF2-40B4-BE49-F238E27FC236}">
                <a16:creationId xmlns:a16="http://schemas.microsoft.com/office/drawing/2014/main" id="{111C4AA3-E8AC-4A97-9BB4-AE9C4B79AFA3}"/>
              </a:ext>
            </a:extLst>
          </p:cNvPr>
          <p:cNvSpPr txBox="1"/>
          <p:nvPr userDrawn="1"/>
        </p:nvSpPr>
        <p:spPr>
          <a:xfrm>
            <a:off x="493059" y="6425967"/>
            <a:ext cx="11295529" cy="246221"/>
          </a:xfrm>
          <a:prstGeom prst="rect">
            <a:avLst/>
          </a:prstGeom>
          <a:noFill/>
        </p:spPr>
        <p:txBody>
          <a:bodyPr wrap="square" rtlCol="0">
            <a:spAutoFit/>
          </a:bodyPr>
          <a:lstStyle/>
          <a:p>
            <a:pPr algn="ctr"/>
            <a:r>
              <a:rPr lang="de-DE" sz="1000" dirty="0">
                <a:solidFill>
                  <a:srgbClr val="0F75BC"/>
                </a:solidFill>
                <a:latin typeface="Mulish ExtraLight ExtraLight" pitchFamily="2" charset="0"/>
              </a:rPr>
              <a:t>© 2026 Julia Huwer · CC BY-NC 4.0 (+ Teaching </a:t>
            </a:r>
            <a:r>
              <a:rPr lang="de-DE" sz="1000" dirty="0" err="1">
                <a:solidFill>
                  <a:srgbClr val="0F75BC"/>
                </a:solidFill>
                <a:latin typeface="Mulish ExtraLight ExtraLight" pitchFamily="2" charset="0"/>
              </a:rPr>
              <a:t>Exception</a:t>
            </a:r>
            <a:r>
              <a:rPr lang="de-DE" sz="1000" dirty="0">
                <a:solidFill>
                  <a:srgbClr val="0F75BC"/>
                </a:solidFill>
                <a:latin typeface="Mulish ExtraLight ExtraLight" pitchFamily="2" charset="0"/>
              </a:rPr>
              <a:t>) · www.kita-kinderschutzkonzept.de · Ausgenommen: Inhalte Dritter</a:t>
            </a:r>
          </a:p>
        </p:txBody>
      </p:sp>
    </p:spTree>
    <p:extLst>
      <p:ext uri="{BB962C8B-B14F-4D97-AF65-F5344CB8AC3E}">
        <p14:creationId xmlns:p14="http://schemas.microsoft.com/office/powerpoint/2010/main" val="358941368"/>
      </p:ext>
    </p:extLst>
  </p:cSld>
  <p:clrMap bg1="lt1" tx1="dk1" bg2="lt2" tx2="dk2" accent1="accent1" accent2="accent2" accent3="accent3" accent4="accent4" accent5="accent5" accent6="accent6" hlink="hlink" folHlink="folHlink"/>
  <p:sldLayoutIdLst>
    <p:sldLayoutId id="2147483668" r:id="rId1"/>
  </p:sldLayoutIdLst>
  <p:hf sldNum="0" hdr="0" ftr="0" dt="0"/>
  <p:txStyles>
    <p:titleStyle>
      <a:lvl1pPr algn="l" defTabSz="914400" rtl="0" eaLnBrk="1" latinLnBrk="0" hangingPunct="1">
        <a:lnSpc>
          <a:spcPct val="100000"/>
        </a:lnSpc>
        <a:spcBef>
          <a:spcPct val="0"/>
        </a:spcBef>
        <a:buNone/>
        <a:defRPr sz="4000" kern="1200" spc="-50" baseline="0">
          <a:solidFill>
            <a:srgbClr val="F19D31"/>
          </a:solidFill>
          <a:latin typeface="Mulish SemiBold" pitchFamily="2" charset="0"/>
          <a:ea typeface="+mj-ea"/>
          <a:cs typeface="+mj-cs"/>
        </a:defRPr>
      </a:lvl1pPr>
    </p:titleStyle>
    <p:bodyStyle>
      <a:lvl1pPr marL="91440" indent="-91440" algn="l" defTabSz="914400" rtl="0" eaLnBrk="1" latinLnBrk="0" hangingPunct="1">
        <a:lnSpc>
          <a:spcPct val="100000"/>
        </a:lnSpc>
        <a:spcBef>
          <a:spcPts val="1200"/>
        </a:spcBef>
        <a:spcAft>
          <a:spcPts val="1200"/>
        </a:spcAft>
        <a:buClr>
          <a:schemeClr val="accent1"/>
        </a:buClr>
        <a:buSzPct val="100000"/>
        <a:buFont typeface="Calibri" panose="020F0502020204030204" pitchFamily="34" charset="0"/>
        <a:buChar char=" "/>
        <a:defRPr sz="2800" kern="1200">
          <a:solidFill>
            <a:srgbClr val="0F75BC"/>
          </a:solidFill>
          <a:latin typeface="Mulish" pitchFamily="2" charset="0"/>
          <a:ea typeface="+mn-ea"/>
          <a:cs typeface="+mn-cs"/>
        </a:defRPr>
      </a:lvl1pPr>
      <a:lvl2pPr marL="384048" indent="-182880" algn="l" defTabSz="914400" rtl="0" eaLnBrk="1" latinLnBrk="0" hangingPunct="1">
        <a:lnSpc>
          <a:spcPct val="100000"/>
        </a:lnSpc>
        <a:spcBef>
          <a:spcPts val="200"/>
        </a:spcBef>
        <a:spcAft>
          <a:spcPts val="1200"/>
        </a:spcAft>
        <a:buClr>
          <a:schemeClr val="accent1"/>
        </a:buClr>
        <a:buFont typeface="Calibri" pitchFamily="34" charset="0"/>
        <a:buChar char="◦"/>
        <a:defRPr sz="2400" kern="1200">
          <a:solidFill>
            <a:srgbClr val="0F75BC"/>
          </a:solidFill>
          <a:latin typeface="Mulish" pitchFamily="2" charset="0"/>
          <a:ea typeface="+mn-ea"/>
          <a:cs typeface="+mn-cs"/>
        </a:defRPr>
      </a:lvl2pPr>
      <a:lvl3pPr marL="566928" indent="-182880" algn="l" defTabSz="914400" rtl="0" eaLnBrk="1" latinLnBrk="0" hangingPunct="1">
        <a:lnSpc>
          <a:spcPct val="100000"/>
        </a:lnSpc>
        <a:spcBef>
          <a:spcPts val="200"/>
        </a:spcBef>
        <a:spcAft>
          <a:spcPts val="1200"/>
        </a:spcAft>
        <a:buClr>
          <a:schemeClr val="accent1"/>
        </a:buClr>
        <a:buFont typeface="Calibri" pitchFamily="34" charset="0"/>
        <a:buChar char="◦"/>
        <a:defRPr sz="1800" kern="1200">
          <a:solidFill>
            <a:srgbClr val="0F75BC"/>
          </a:solidFill>
          <a:latin typeface="Mulish" pitchFamily="2" charset="0"/>
          <a:ea typeface="+mn-ea"/>
          <a:cs typeface="+mn-cs"/>
        </a:defRPr>
      </a:lvl3pPr>
      <a:lvl4pPr marL="749808" indent="-182880" algn="l" defTabSz="914400" rtl="0" eaLnBrk="1" latinLnBrk="0" hangingPunct="1">
        <a:lnSpc>
          <a:spcPct val="100000"/>
        </a:lnSpc>
        <a:spcBef>
          <a:spcPts val="200"/>
        </a:spcBef>
        <a:spcAft>
          <a:spcPts val="1200"/>
        </a:spcAft>
        <a:buClr>
          <a:schemeClr val="accent1"/>
        </a:buClr>
        <a:buFont typeface="Calibri" pitchFamily="34" charset="0"/>
        <a:buChar char="◦"/>
        <a:defRPr sz="1800" kern="1200">
          <a:solidFill>
            <a:srgbClr val="0F75BC"/>
          </a:solidFill>
          <a:latin typeface="Mulish" pitchFamily="2" charset="0"/>
          <a:ea typeface="+mn-ea"/>
          <a:cs typeface="+mn-cs"/>
        </a:defRPr>
      </a:lvl4pPr>
      <a:lvl5pPr marL="932688" indent="-182880" algn="l" defTabSz="914400" rtl="0" eaLnBrk="1" latinLnBrk="0" hangingPunct="1">
        <a:lnSpc>
          <a:spcPct val="100000"/>
        </a:lnSpc>
        <a:spcBef>
          <a:spcPts val="200"/>
        </a:spcBef>
        <a:spcAft>
          <a:spcPts val="1200"/>
        </a:spcAft>
        <a:buClr>
          <a:schemeClr val="accent1"/>
        </a:buClr>
        <a:buFont typeface="Calibri" pitchFamily="34" charset="0"/>
        <a:buChar char="◦"/>
        <a:defRPr sz="1800" kern="1200">
          <a:solidFill>
            <a:srgbClr val="0F75BC"/>
          </a:solidFill>
          <a:latin typeface="Mulish" pitchFamily="2"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26315"/>
            <a:ext cx="10058400" cy="884471"/>
          </a:xfrm>
          <a:prstGeom prst="rect">
            <a:avLst/>
          </a:prstGeom>
        </p:spPr>
        <p:txBody>
          <a:bodyPr vert="horz" lIns="91440" tIns="45720" rIns="91440" bIns="45720" rtlCol="0" anchor="b">
            <a:normAutofit/>
          </a:bodyPr>
          <a:lstStyle/>
          <a:p>
            <a:r>
              <a:rPr lang="de-DE" dirty="0"/>
              <a:t>Mastertitelformat bearbeiten</a:t>
            </a:r>
            <a:endParaRPr lang="en-US" dirty="0"/>
          </a:p>
        </p:txBody>
      </p:sp>
      <p:sp>
        <p:nvSpPr>
          <p:cNvPr id="3" name="Text Placeholder 2"/>
          <p:cNvSpPr>
            <a:spLocks noGrp="1"/>
          </p:cNvSpPr>
          <p:nvPr>
            <p:ph type="body" idx="1"/>
          </p:nvPr>
        </p:nvSpPr>
        <p:spPr>
          <a:xfrm>
            <a:off x="1097280" y="1400801"/>
            <a:ext cx="10058400" cy="4488272"/>
          </a:xfrm>
          <a:prstGeom prst="rect">
            <a:avLst/>
          </a:prstGeom>
        </p:spPr>
        <p:txBody>
          <a:bodyPr vert="horz" lIns="0" tIns="45720" rIns="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pic>
        <p:nvPicPr>
          <p:cNvPr id="8" name="Grafik 7">
            <a:extLst>
              <a:ext uri="{FF2B5EF4-FFF2-40B4-BE49-F238E27FC236}">
                <a16:creationId xmlns:a16="http://schemas.microsoft.com/office/drawing/2014/main" id="{46371747-E9CA-4CAE-9235-3DB1B3AC4C50}"/>
              </a:ext>
            </a:extLst>
          </p:cNvPr>
          <p:cNvPicPr>
            <a:picLocks noChangeAspect="1"/>
          </p:cNvPicPr>
          <p:nvPr userDrawn="1"/>
        </p:nvPicPr>
        <p:blipFill rotWithShape="1">
          <a:blip r:embed="rId2"/>
          <a:srcRect b="25539"/>
          <a:stretch/>
        </p:blipFill>
        <p:spPr>
          <a:xfrm>
            <a:off x="70338" y="6272081"/>
            <a:ext cx="12121663" cy="176801"/>
          </a:xfrm>
          <a:prstGeom prst="rect">
            <a:avLst/>
          </a:prstGeom>
        </p:spPr>
      </p:pic>
      <p:pic>
        <p:nvPicPr>
          <p:cNvPr id="10" name="Grafik 9">
            <a:extLst>
              <a:ext uri="{FF2B5EF4-FFF2-40B4-BE49-F238E27FC236}">
                <a16:creationId xmlns:a16="http://schemas.microsoft.com/office/drawing/2014/main" id="{D0CE23A2-E661-4146-928A-388AF3B0C701}"/>
              </a:ext>
            </a:extLst>
          </p:cNvPr>
          <p:cNvPicPr>
            <a:picLocks noChangeAspect="1"/>
          </p:cNvPicPr>
          <p:nvPr userDrawn="1"/>
        </p:nvPicPr>
        <p:blipFill rotWithShape="1">
          <a:blip r:embed="rId3"/>
          <a:srcRect t="14901"/>
          <a:stretch/>
        </p:blipFill>
        <p:spPr>
          <a:xfrm>
            <a:off x="121514" y="6655286"/>
            <a:ext cx="12060438" cy="176801"/>
          </a:xfrm>
          <a:prstGeom prst="rect">
            <a:avLst/>
          </a:prstGeom>
        </p:spPr>
      </p:pic>
      <p:pic>
        <p:nvPicPr>
          <p:cNvPr id="5" name="Grafik 4">
            <a:extLst>
              <a:ext uri="{FF2B5EF4-FFF2-40B4-BE49-F238E27FC236}">
                <a16:creationId xmlns:a16="http://schemas.microsoft.com/office/drawing/2014/main" id="{21FB922F-EC5B-4534-BB94-3AF03A0B9CC1}"/>
              </a:ext>
            </a:extLst>
          </p:cNvPr>
          <p:cNvPicPr>
            <a:picLocks noChangeAspect="1"/>
          </p:cNvPicPr>
          <p:nvPr userDrawn="1"/>
        </p:nvPicPr>
        <p:blipFill>
          <a:blip r:embed="rId4">
            <a:extLst>
              <a:ext uri="{BEBA8EAE-BF5A-486C-A8C5-ECC9F3942E4B}">
                <a14:imgProps xmlns:a14="http://schemas.microsoft.com/office/drawing/2010/main">
                  <a14:imgLayer r:embed="rId5">
                    <a14:imgEffect>
                      <a14:artisticPhotocopy/>
                    </a14:imgEffect>
                  </a14:imgLayer>
                </a14:imgProps>
              </a:ext>
            </a:extLst>
          </a:blip>
          <a:stretch>
            <a:fillRect/>
          </a:stretch>
        </p:blipFill>
        <p:spPr>
          <a:xfrm>
            <a:off x="11145632" y="-125191"/>
            <a:ext cx="1229247" cy="1174485"/>
          </a:xfrm>
          <a:prstGeom prst="rect">
            <a:avLst/>
          </a:prstGeom>
        </p:spPr>
      </p:pic>
      <p:sp>
        <p:nvSpPr>
          <p:cNvPr id="9" name="Textfeld 8">
            <a:extLst>
              <a:ext uri="{FF2B5EF4-FFF2-40B4-BE49-F238E27FC236}">
                <a16:creationId xmlns:a16="http://schemas.microsoft.com/office/drawing/2014/main" id="{111C4AA3-E8AC-4A97-9BB4-AE9C4B79AFA3}"/>
              </a:ext>
            </a:extLst>
          </p:cNvPr>
          <p:cNvSpPr txBox="1"/>
          <p:nvPr userDrawn="1"/>
        </p:nvSpPr>
        <p:spPr>
          <a:xfrm>
            <a:off x="493059" y="6425967"/>
            <a:ext cx="11295529" cy="246221"/>
          </a:xfrm>
          <a:prstGeom prst="rect">
            <a:avLst/>
          </a:prstGeom>
          <a:noFill/>
        </p:spPr>
        <p:txBody>
          <a:bodyPr wrap="square" rtlCol="0">
            <a:spAutoFit/>
          </a:bodyPr>
          <a:lstStyle/>
          <a:p>
            <a:pPr algn="ctr"/>
            <a:r>
              <a:rPr lang="de-DE" sz="1000" dirty="0">
                <a:solidFill>
                  <a:srgbClr val="0F75BC"/>
                </a:solidFill>
                <a:latin typeface="Mulish ExtraLight ExtraLight" pitchFamily="2" charset="0"/>
              </a:rPr>
              <a:t>Julia Huwer – Prozessbegleitung Kinderschutzkonzepte und Kinderrechte im Alltag, julia.huwer@kita-kinderschutzkonzept.de</a:t>
            </a:r>
          </a:p>
        </p:txBody>
      </p:sp>
    </p:spTree>
    <p:extLst>
      <p:ext uri="{BB962C8B-B14F-4D97-AF65-F5344CB8AC3E}">
        <p14:creationId xmlns:p14="http://schemas.microsoft.com/office/powerpoint/2010/main" val="1913899168"/>
      </p:ext>
    </p:extLst>
  </p:cSld>
  <p:clrMap bg1="lt1" tx1="dk1" bg2="lt2" tx2="dk2" accent1="accent1" accent2="accent2" accent3="accent3" accent4="accent4" accent5="accent5" accent6="accent6" hlink="hlink" folHlink="folHlink"/>
  <p:hf sldNum="0" hdr="0" ftr="0" dt="0"/>
  <p:txStyles>
    <p:titleStyle>
      <a:lvl1pPr algn="l" defTabSz="914400" rtl="0" eaLnBrk="1" latinLnBrk="0" hangingPunct="1">
        <a:lnSpc>
          <a:spcPct val="85000"/>
        </a:lnSpc>
        <a:spcBef>
          <a:spcPct val="0"/>
        </a:spcBef>
        <a:buNone/>
        <a:defRPr sz="4400" kern="1200" spc="-50" baseline="0">
          <a:solidFill>
            <a:srgbClr val="F19D31"/>
          </a:solidFill>
          <a:latin typeface="Mulish SemiBold" pitchFamily="2" charset="0"/>
          <a:ea typeface="+mj-ea"/>
          <a:cs typeface="+mj-cs"/>
        </a:defRPr>
      </a:lvl1pPr>
    </p:titleStyle>
    <p:bodyStyle>
      <a:lvl1pPr marL="91440" indent="-91440" algn="l" defTabSz="914400" rtl="0" eaLnBrk="1" latinLnBrk="0" hangingPunct="1">
        <a:lnSpc>
          <a:spcPct val="90000"/>
        </a:lnSpc>
        <a:spcBef>
          <a:spcPts val="1200"/>
        </a:spcBef>
        <a:spcAft>
          <a:spcPts val="1200"/>
        </a:spcAft>
        <a:buClr>
          <a:schemeClr val="accent1"/>
        </a:buClr>
        <a:buSzPct val="100000"/>
        <a:buFont typeface="Calibri" panose="020F0502020204030204" pitchFamily="34" charset="0"/>
        <a:buChar char=" "/>
        <a:defRPr sz="2800" kern="1200">
          <a:solidFill>
            <a:srgbClr val="0F75BC"/>
          </a:solidFill>
          <a:latin typeface="Mulish" pitchFamily="2" charset="0"/>
          <a:ea typeface="+mn-ea"/>
          <a:cs typeface="+mn-cs"/>
        </a:defRPr>
      </a:lvl1pPr>
      <a:lvl2pPr marL="384048" indent="-182880" algn="l" defTabSz="914400" rtl="0" eaLnBrk="1" latinLnBrk="0" hangingPunct="1">
        <a:lnSpc>
          <a:spcPct val="90000"/>
        </a:lnSpc>
        <a:spcBef>
          <a:spcPts val="200"/>
        </a:spcBef>
        <a:spcAft>
          <a:spcPts val="1200"/>
        </a:spcAft>
        <a:buClr>
          <a:schemeClr val="accent1"/>
        </a:buClr>
        <a:buFont typeface="Calibri" pitchFamily="34" charset="0"/>
        <a:buChar char="◦"/>
        <a:defRPr sz="2400" kern="1200">
          <a:solidFill>
            <a:srgbClr val="0F75BC"/>
          </a:solidFill>
          <a:latin typeface="Mulish" pitchFamily="2" charset="0"/>
          <a:ea typeface="+mn-ea"/>
          <a:cs typeface="+mn-cs"/>
        </a:defRPr>
      </a:lvl2pPr>
      <a:lvl3pPr marL="566928" indent="-182880" algn="l" defTabSz="914400" rtl="0" eaLnBrk="1" latinLnBrk="0" hangingPunct="1">
        <a:lnSpc>
          <a:spcPct val="90000"/>
        </a:lnSpc>
        <a:spcBef>
          <a:spcPts val="200"/>
        </a:spcBef>
        <a:spcAft>
          <a:spcPts val="1200"/>
        </a:spcAft>
        <a:buClr>
          <a:schemeClr val="accent1"/>
        </a:buClr>
        <a:buFont typeface="Calibri" pitchFamily="34" charset="0"/>
        <a:buChar char="◦"/>
        <a:defRPr sz="1800" kern="1200">
          <a:solidFill>
            <a:srgbClr val="0F75BC"/>
          </a:solidFill>
          <a:latin typeface="Mulish" pitchFamily="2" charset="0"/>
          <a:ea typeface="+mn-ea"/>
          <a:cs typeface="+mn-cs"/>
        </a:defRPr>
      </a:lvl3pPr>
      <a:lvl4pPr marL="749808" indent="-182880" algn="l" defTabSz="914400" rtl="0" eaLnBrk="1" latinLnBrk="0" hangingPunct="1">
        <a:lnSpc>
          <a:spcPct val="90000"/>
        </a:lnSpc>
        <a:spcBef>
          <a:spcPts val="200"/>
        </a:spcBef>
        <a:spcAft>
          <a:spcPts val="1200"/>
        </a:spcAft>
        <a:buClr>
          <a:schemeClr val="accent1"/>
        </a:buClr>
        <a:buFont typeface="Calibri" pitchFamily="34" charset="0"/>
        <a:buChar char="◦"/>
        <a:defRPr sz="1800" kern="1200">
          <a:solidFill>
            <a:srgbClr val="0F75BC"/>
          </a:solidFill>
          <a:latin typeface="Mulish" pitchFamily="2" charset="0"/>
          <a:ea typeface="+mn-ea"/>
          <a:cs typeface="+mn-cs"/>
        </a:defRPr>
      </a:lvl4pPr>
      <a:lvl5pPr marL="932688" indent="-182880" algn="l" defTabSz="914400" rtl="0" eaLnBrk="1" latinLnBrk="0" hangingPunct="1">
        <a:lnSpc>
          <a:spcPct val="90000"/>
        </a:lnSpc>
        <a:spcBef>
          <a:spcPts val="200"/>
        </a:spcBef>
        <a:spcAft>
          <a:spcPts val="1200"/>
        </a:spcAft>
        <a:buClr>
          <a:schemeClr val="accent1"/>
        </a:buClr>
        <a:buFont typeface="Calibri" pitchFamily="34" charset="0"/>
        <a:buChar char="◦"/>
        <a:defRPr sz="1800" kern="1200">
          <a:solidFill>
            <a:srgbClr val="0F75BC"/>
          </a:solidFill>
          <a:latin typeface="Mulish" pitchFamily="2"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mbjs-fachportal.brandenburg.de/sixcms/media.php/102/bildungsplan.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kita-kinderschutzkonzept.de/Material/Methode_Gefuehle-Helfer.htm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4DB9B8-4F80-48C0-9514-0F01A60000E1}"/>
              </a:ext>
            </a:extLst>
          </p:cNvPr>
          <p:cNvSpPr>
            <a:spLocks noGrp="1"/>
          </p:cNvSpPr>
          <p:nvPr>
            <p:ph type="title"/>
          </p:nvPr>
        </p:nvSpPr>
        <p:spPr>
          <a:xfrm>
            <a:off x="1887134" y="1379982"/>
            <a:ext cx="8789437" cy="3320257"/>
          </a:xfrm>
        </p:spPr>
        <p:txBody>
          <a:bodyPr>
            <a:noAutofit/>
          </a:bodyPr>
          <a:lstStyle/>
          <a:p>
            <a:pPr algn="ctr">
              <a:spcAft>
                <a:spcPts val="1800"/>
              </a:spcAft>
            </a:pPr>
            <a:r>
              <a:rPr lang="de-DE" sz="2400" dirty="0"/>
              <a:t>Es gibt geliebte und weniger geliebte Gefühle, aber gute und schlechte Gefühle gibt es nicht. </a:t>
            </a:r>
            <a:br>
              <a:rPr lang="de-DE" sz="2400" dirty="0"/>
            </a:br>
            <a:br>
              <a:rPr lang="de-DE" sz="2400" dirty="0"/>
            </a:br>
            <a:r>
              <a:rPr lang="de-DE" sz="2400" dirty="0"/>
              <a:t>Alle Gefühle haben einen Nutzen und sind Wegweiser zu den Bedürfnissen, die dahinterstecken.“ </a:t>
            </a:r>
            <a:br>
              <a:rPr lang="de-DE" sz="2400" dirty="0"/>
            </a:br>
            <a:r>
              <a:rPr lang="de-DE" sz="1200" dirty="0"/>
              <a:t>(</a:t>
            </a:r>
            <a:r>
              <a:rPr lang="de-DE" sz="1200" dirty="0">
                <a:hlinkClick r:id="rId2"/>
              </a:rPr>
              <a:t>Brandenburgischer Bildungsplan</a:t>
            </a:r>
            <a:r>
              <a:rPr lang="de-DE" sz="1200" dirty="0"/>
              <a:t>, S. 200)</a:t>
            </a:r>
            <a:br>
              <a:rPr lang="de-DE" sz="1400" dirty="0"/>
            </a:br>
            <a:br>
              <a:rPr lang="de-DE" sz="1400" dirty="0"/>
            </a:br>
            <a:br>
              <a:rPr lang="de-DE" sz="1800" dirty="0"/>
            </a:br>
            <a:r>
              <a:rPr lang="de-DE" sz="1800" dirty="0"/>
              <a:t>Inspiration aus:</a:t>
            </a:r>
            <a:br>
              <a:rPr lang="de-DE" sz="1800" dirty="0"/>
            </a:br>
            <a:r>
              <a:rPr lang="de-DE" sz="900" b="1" dirty="0"/>
              <a:t>Handke, E., &amp; Meißner, L. (2022).</a:t>
            </a:r>
            <a:r>
              <a:rPr lang="de-DE" sz="900" dirty="0"/>
              <a:t> </a:t>
            </a:r>
            <a:r>
              <a:rPr lang="de-DE" sz="900" i="1" dirty="0"/>
              <a:t>Maxi und die Gefühle-Helfer: Gefühle wahrnehmen, benennen und mit ihnen umgehen – Ein Mitmach-Kinderbuch zur Entwicklung von Selbstfürsorge und sozialer Kompetenzen</a:t>
            </a:r>
            <a:r>
              <a:rPr lang="de-DE" sz="900" dirty="0"/>
              <a:t> (1. Aufl.). Sonoma Verlag. ISBN 978-3-9824687-0-9</a:t>
            </a:r>
            <a:endParaRPr lang="de-DE" sz="2800" dirty="0"/>
          </a:p>
        </p:txBody>
      </p:sp>
    </p:spTree>
    <p:extLst>
      <p:ext uri="{BB962C8B-B14F-4D97-AF65-F5344CB8AC3E}">
        <p14:creationId xmlns:p14="http://schemas.microsoft.com/office/powerpoint/2010/main" val="12040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034C65-82F6-4A57-B270-AD9B86ACED44}"/>
              </a:ext>
            </a:extLst>
          </p:cNvPr>
          <p:cNvSpPr>
            <a:spLocks noGrp="1"/>
          </p:cNvSpPr>
          <p:nvPr>
            <p:ph type="title"/>
          </p:nvPr>
        </p:nvSpPr>
        <p:spPr>
          <a:xfrm>
            <a:off x="633505" y="199996"/>
            <a:ext cx="10515600" cy="679004"/>
          </a:xfrm>
        </p:spPr>
        <p:txBody>
          <a:bodyPr>
            <a:normAutofit fontScale="90000"/>
          </a:bodyPr>
          <a:lstStyle/>
          <a:p>
            <a:r>
              <a:rPr lang="de-DE" sz="2800" dirty="0"/>
              <a:t>Gefühle-Helfer?  Wobei hilft eigentlich…</a:t>
            </a:r>
            <a:br>
              <a:rPr lang="de-DE" sz="2800" dirty="0"/>
            </a:br>
            <a:r>
              <a:rPr lang="de-DE" sz="1300" dirty="0">
                <a:hlinkClick r:id="rId2"/>
              </a:rPr>
              <a:t>Digitale Übung </a:t>
            </a:r>
            <a:r>
              <a:rPr lang="de-DE" sz="1300" dirty="0"/>
              <a:t>mit Download-Funktion: https://kita-kinderschutzkonzept.de/Material/Methode_Gefuehle-Helfer.html</a:t>
            </a:r>
            <a:endParaRPr lang="de-DE" sz="2800" dirty="0"/>
          </a:p>
        </p:txBody>
      </p:sp>
      <p:graphicFrame>
        <p:nvGraphicFramePr>
          <p:cNvPr id="4" name="Tabelle 4">
            <a:extLst>
              <a:ext uri="{FF2B5EF4-FFF2-40B4-BE49-F238E27FC236}">
                <a16:creationId xmlns:a16="http://schemas.microsoft.com/office/drawing/2014/main" id="{01ACE9CD-9027-46D1-B73F-35924BB18EFC}"/>
              </a:ext>
            </a:extLst>
          </p:cNvPr>
          <p:cNvGraphicFramePr>
            <a:graphicFrameLocks noGrp="1"/>
          </p:cNvGraphicFramePr>
          <p:nvPr>
            <p:ph idx="1"/>
            <p:extLst>
              <p:ext uri="{D42A27DB-BD31-4B8C-83A1-F6EECF244321}">
                <p14:modId xmlns:p14="http://schemas.microsoft.com/office/powerpoint/2010/main" val="3090110845"/>
              </p:ext>
            </p:extLst>
          </p:nvPr>
        </p:nvGraphicFramePr>
        <p:xfrm>
          <a:off x="633505" y="1222309"/>
          <a:ext cx="11169720" cy="4190552"/>
        </p:xfrm>
        <a:graphic>
          <a:graphicData uri="http://schemas.openxmlformats.org/drawingml/2006/table">
            <a:tbl>
              <a:tblPr firstRow="1" bandRow="1">
                <a:tableStyleId>{72833802-FEF1-4C79-8D5D-14CF1EAF98D9}</a:tableStyleId>
              </a:tblPr>
              <a:tblGrid>
                <a:gridCol w="2290998">
                  <a:extLst>
                    <a:ext uri="{9D8B030D-6E8A-4147-A177-3AD203B41FA5}">
                      <a16:colId xmlns:a16="http://schemas.microsoft.com/office/drawing/2014/main" val="347932062"/>
                    </a:ext>
                  </a:extLst>
                </a:gridCol>
                <a:gridCol w="8878722">
                  <a:extLst>
                    <a:ext uri="{9D8B030D-6E8A-4147-A177-3AD203B41FA5}">
                      <a16:colId xmlns:a16="http://schemas.microsoft.com/office/drawing/2014/main" val="3750082984"/>
                    </a:ext>
                  </a:extLst>
                </a:gridCol>
              </a:tblGrid>
              <a:tr h="215539">
                <a:tc>
                  <a:txBody>
                    <a:bodyPr/>
                    <a:lstStyle/>
                    <a:p>
                      <a:r>
                        <a:rPr lang="de-DE" sz="2400" dirty="0"/>
                        <a:t>Gefühl </a:t>
                      </a:r>
                    </a:p>
                  </a:txBody>
                  <a:tcPr/>
                </a:tc>
                <a:tc>
                  <a:txBody>
                    <a:bodyPr/>
                    <a:lstStyle/>
                    <a:p>
                      <a:r>
                        <a:rPr lang="de-DE" sz="2400" dirty="0"/>
                        <a:t>Kann dabei helfen…</a:t>
                      </a:r>
                    </a:p>
                  </a:txBody>
                  <a:tcPr/>
                </a:tc>
                <a:extLst>
                  <a:ext uri="{0D108BD9-81ED-4DB2-BD59-A6C34878D82A}">
                    <a16:rowId xmlns:a16="http://schemas.microsoft.com/office/drawing/2014/main" val="3657449445"/>
                  </a:ext>
                </a:extLst>
              </a:tr>
              <a:tr h="215539">
                <a:tc>
                  <a:txBody>
                    <a:bodyPr/>
                    <a:lstStyle/>
                    <a:p>
                      <a:r>
                        <a:rPr lang="de-DE" sz="2400" dirty="0"/>
                        <a:t>Ekel</a:t>
                      </a:r>
                    </a:p>
                  </a:txBody>
                  <a:tcPr>
                    <a:lnR w="12700" cap="flat" cmpd="sng" algn="ctr">
                      <a:solidFill>
                        <a:schemeClr val="tx1"/>
                      </a:solidFill>
                      <a:prstDash val="solid"/>
                      <a:round/>
                      <a:headEnd type="none" w="med" len="med"/>
                      <a:tailEnd type="none" w="med" len="med"/>
                    </a:lnR>
                  </a:tcPr>
                </a:tc>
                <a:tc>
                  <a:txBody>
                    <a:bodyPr/>
                    <a:lstStyle/>
                    <a:p>
                      <a:endParaRPr lang="de-DE" sz="24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19941691"/>
                  </a:ext>
                </a:extLst>
              </a:tr>
              <a:tr h="3689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400" dirty="0"/>
                        <a:t>Neugier</a:t>
                      </a:r>
                    </a:p>
                  </a:txBody>
                  <a:tcPr>
                    <a:lnR w="12700" cap="flat" cmpd="sng" algn="ctr">
                      <a:solidFill>
                        <a:schemeClr val="tx1"/>
                      </a:solidFill>
                      <a:prstDash val="solid"/>
                      <a:round/>
                      <a:headEnd type="none" w="med" len="med"/>
                      <a:tailEnd type="none" w="med" len="med"/>
                    </a:lnR>
                  </a:tcPr>
                </a:tc>
                <a:tc>
                  <a:txBody>
                    <a:bodyPr/>
                    <a:lstStyle/>
                    <a:p>
                      <a:endParaRPr lang="de-DE" sz="24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15789224"/>
                  </a:ext>
                </a:extLst>
              </a:tr>
              <a:tr h="215539">
                <a:tc>
                  <a:txBody>
                    <a:bodyPr/>
                    <a:lstStyle/>
                    <a:p>
                      <a:r>
                        <a:rPr lang="de-DE" sz="2400" dirty="0"/>
                        <a:t>Freude</a:t>
                      </a:r>
                    </a:p>
                  </a:txBody>
                  <a:tcPr>
                    <a:lnR w="12700" cap="flat" cmpd="sng" algn="ctr">
                      <a:solidFill>
                        <a:schemeClr val="tx1"/>
                      </a:solidFill>
                      <a:prstDash val="solid"/>
                      <a:round/>
                      <a:headEnd type="none" w="med" len="med"/>
                      <a:tailEnd type="none" w="med" len="med"/>
                    </a:lnR>
                  </a:tcPr>
                </a:tc>
                <a:tc>
                  <a:txBody>
                    <a:bodyPr/>
                    <a:lstStyle/>
                    <a:p>
                      <a:endParaRPr lang="de-DE" sz="24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22642969"/>
                  </a:ext>
                </a:extLst>
              </a:tr>
              <a:tr h="368968">
                <a:tc>
                  <a:txBody>
                    <a:bodyPr/>
                    <a:lstStyle/>
                    <a:p>
                      <a:r>
                        <a:rPr lang="de-DE" sz="2400" dirty="0"/>
                        <a:t>Wut</a:t>
                      </a:r>
                    </a:p>
                  </a:txBody>
                  <a:tcPr>
                    <a:lnR w="12700" cap="flat" cmpd="sng" algn="ctr">
                      <a:solidFill>
                        <a:schemeClr val="tx1"/>
                      </a:solidFill>
                      <a:prstDash val="solid"/>
                      <a:round/>
                      <a:headEnd type="none" w="med" len="med"/>
                      <a:tailEnd type="none" w="med" len="med"/>
                    </a:lnR>
                  </a:tcPr>
                </a:tc>
                <a:tc>
                  <a:txBody>
                    <a:bodyPr/>
                    <a:lstStyle/>
                    <a:p>
                      <a:endParaRPr lang="de-DE" sz="24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77446292"/>
                  </a:ext>
                </a:extLst>
              </a:tr>
              <a:tr h="5329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400" dirty="0"/>
                        <a:t>Trauer</a:t>
                      </a:r>
                    </a:p>
                  </a:txBody>
                  <a:tcPr>
                    <a:lnR w="12700" cap="flat" cmpd="sng" algn="ctr">
                      <a:solidFill>
                        <a:schemeClr val="tx1"/>
                      </a:solidFill>
                      <a:prstDash val="solid"/>
                      <a:round/>
                      <a:headEnd type="none" w="med" len="med"/>
                      <a:tailEnd type="none" w="med" len="med"/>
                    </a:lnR>
                  </a:tcPr>
                </a:tc>
                <a:tc>
                  <a:txBody>
                    <a:bodyPr/>
                    <a:lstStyle/>
                    <a:p>
                      <a:endParaRPr lang="de-DE" sz="24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244824940"/>
                  </a:ext>
                </a:extLst>
              </a:tr>
              <a:tr h="215539">
                <a:tc>
                  <a:txBody>
                    <a:bodyPr/>
                    <a:lstStyle/>
                    <a:p>
                      <a:r>
                        <a:rPr lang="de-DE" sz="2400" dirty="0"/>
                        <a:t>Entspannung</a:t>
                      </a:r>
                    </a:p>
                  </a:txBody>
                  <a:tcPr>
                    <a:lnR w="12700" cap="flat" cmpd="sng" algn="ctr">
                      <a:solidFill>
                        <a:schemeClr val="tx1"/>
                      </a:solidFill>
                      <a:prstDash val="solid"/>
                      <a:round/>
                      <a:headEnd type="none" w="med" len="med"/>
                      <a:tailEnd type="none" w="med" len="med"/>
                    </a:lnR>
                  </a:tcPr>
                </a:tc>
                <a:tc>
                  <a:txBody>
                    <a:bodyPr/>
                    <a:lstStyle/>
                    <a:p>
                      <a:endParaRPr lang="de-DE" sz="24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43924889"/>
                  </a:ext>
                </a:extLst>
              </a:tr>
              <a:tr h="215539">
                <a:tc>
                  <a:txBody>
                    <a:bodyPr/>
                    <a:lstStyle/>
                    <a:p>
                      <a:r>
                        <a:rPr lang="de-DE" sz="2400" dirty="0"/>
                        <a:t>Angst</a:t>
                      </a:r>
                    </a:p>
                  </a:txBody>
                  <a:tcPr>
                    <a:lnR w="12700" cap="flat" cmpd="sng" algn="ctr">
                      <a:solidFill>
                        <a:schemeClr val="tx1"/>
                      </a:solidFill>
                      <a:prstDash val="solid"/>
                      <a:round/>
                      <a:headEnd type="none" w="med" len="med"/>
                      <a:tailEnd type="none" w="med" len="med"/>
                    </a:lnR>
                  </a:tcPr>
                </a:tc>
                <a:tc>
                  <a:txBody>
                    <a:bodyPr/>
                    <a:lstStyle/>
                    <a:p>
                      <a:endParaRPr lang="de-DE" sz="24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33355687"/>
                  </a:ext>
                </a:extLst>
              </a:tr>
              <a:tr h="215539">
                <a:tc>
                  <a:txBody>
                    <a:bodyPr/>
                    <a:lstStyle/>
                    <a:p>
                      <a:endParaRPr lang="de-DE" sz="2400" dirty="0"/>
                    </a:p>
                  </a:txBody>
                  <a:tcPr>
                    <a:lnR w="12700" cap="flat" cmpd="sng" algn="ctr">
                      <a:solidFill>
                        <a:schemeClr val="tx1"/>
                      </a:solidFill>
                      <a:prstDash val="solid"/>
                      <a:round/>
                      <a:headEnd type="none" w="med" len="med"/>
                      <a:tailEnd type="none" w="med" len="med"/>
                    </a:lnR>
                  </a:tcPr>
                </a:tc>
                <a:tc>
                  <a:txBody>
                    <a:bodyPr/>
                    <a:lstStyle/>
                    <a:p>
                      <a:endParaRPr lang="de-DE" sz="24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20091407"/>
                  </a:ext>
                </a:extLst>
              </a:tr>
            </a:tbl>
          </a:graphicData>
        </a:graphic>
      </p:graphicFrame>
    </p:spTree>
    <p:extLst>
      <p:ext uri="{BB962C8B-B14F-4D97-AF65-F5344CB8AC3E}">
        <p14:creationId xmlns:p14="http://schemas.microsoft.com/office/powerpoint/2010/main" val="1405395296"/>
      </p:ext>
    </p:extLst>
  </p:cSld>
  <p:clrMapOvr>
    <a:masterClrMapping/>
  </p:clrMapOvr>
</p:sld>
</file>

<file path=ppt/theme/theme1.xml><?xml version="1.0" encoding="utf-8"?>
<a:theme xmlns:a="http://schemas.openxmlformats.org/drawingml/2006/main" name="Rückblick">
  <a:themeElements>
    <a:clrScheme name="Farben Logo">
      <a:dk1>
        <a:srgbClr val="074259"/>
      </a:dk1>
      <a:lt1>
        <a:sysClr val="window" lastClr="FFFFFF"/>
      </a:lt1>
      <a:dk2>
        <a:srgbClr val="0A4974"/>
      </a:dk2>
      <a:lt2>
        <a:srgbClr val="FCEDD8"/>
      </a:lt2>
      <a:accent1>
        <a:srgbClr val="F19D31"/>
      </a:accent1>
      <a:accent2>
        <a:srgbClr val="0B5283"/>
      </a:accent2>
      <a:accent3>
        <a:srgbClr val="117FC9"/>
      </a:accent3>
      <a:accent4>
        <a:srgbClr val="6CBDF4"/>
      </a:accent4>
      <a:accent5>
        <a:srgbClr val="EA8D10"/>
      </a:accent5>
      <a:accent6>
        <a:srgbClr val="0C5C92"/>
      </a:accent6>
      <a:hlink>
        <a:srgbClr val="3DA7EF"/>
      </a:hlink>
      <a:folHlink>
        <a:srgbClr val="B06A0C"/>
      </a:folHlink>
    </a:clrScheme>
    <a:fontScheme name="Benutzerdefiniert 1">
      <a:majorFont>
        <a:latin typeface="Mulish SemiBold"/>
        <a:ea typeface=""/>
        <a:cs typeface=""/>
      </a:majorFont>
      <a:minorFont>
        <a:latin typeface="Mulish"/>
        <a:ea typeface=""/>
        <a:cs typeface=""/>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1_Rückblick">
  <a:themeElements>
    <a:clrScheme name="Farben Logo">
      <a:dk1>
        <a:srgbClr val="074259"/>
      </a:dk1>
      <a:lt1>
        <a:sysClr val="window" lastClr="FFFFFF"/>
      </a:lt1>
      <a:dk2>
        <a:srgbClr val="0A4974"/>
      </a:dk2>
      <a:lt2>
        <a:srgbClr val="FCEDD8"/>
      </a:lt2>
      <a:accent1>
        <a:srgbClr val="F19D31"/>
      </a:accent1>
      <a:accent2>
        <a:srgbClr val="0B5283"/>
      </a:accent2>
      <a:accent3>
        <a:srgbClr val="117FC9"/>
      </a:accent3>
      <a:accent4>
        <a:srgbClr val="6CBDF4"/>
      </a:accent4>
      <a:accent5>
        <a:srgbClr val="EA8D10"/>
      </a:accent5>
      <a:accent6>
        <a:srgbClr val="0C5C92"/>
      </a:accent6>
      <a:hlink>
        <a:srgbClr val="3DA7EF"/>
      </a:hlink>
      <a:folHlink>
        <a:srgbClr val="B06A0C"/>
      </a:folHlink>
    </a:clrScheme>
    <a:fontScheme name="Benutzerdefiniert 1">
      <a:majorFont>
        <a:latin typeface="Mulish SemiBold"/>
        <a:ea typeface=""/>
        <a:cs typeface=""/>
      </a:majorFont>
      <a:minorFont>
        <a:latin typeface="Mulish"/>
        <a:ea typeface=""/>
        <a:cs typeface=""/>
      </a:minorFont>
    </a:fontScheme>
    <a:fmtScheme name="Rückblick">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132</Words>
  <Application>Microsoft Office PowerPoint</Application>
  <PresentationFormat>Breitbild</PresentationFormat>
  <Paragraphs>11</Paragraphs>
  <Slides>2</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vt:i4>
      </vt:variant>
    </vt:vector>
  </HeadingPairs>
  <TitlesOfParts>
    <vt:vector size="8" baseType="lpstr">
      <vt:lpstr>Calibri</vt:lpstr>
      <vt:lpstr>Mulish</vt:lpstr>
      <vt:lpstr>Mulish ExtraLight ExtraLight</vt:lpstr>
      <vt:lpstr>Mulish SemiBold</vt:lpstr>
      <vt:lpstr>Rückblick</vt:lpstr>
      <vt:lpstr>1_Rückblick</vt:lpstr>
      <vt:lpstr>Es gibt geliebte und weniger geliebte Gefühle, aber gute und schlechte Gefühle gibt es nicht.   Alle Gefühle haben einen Nutzen und sind Wegweiser zu den Bedürfnissen, die dahinterstecken.“  (Brandenburgischer Bildungsplan, S. 200)   Inspiration aus: Handke, E., &amp; Meißner, L. (2022). Maxi und die Gefühle-Helfer: Gefühle wahrnehmen, benennen und mit ihnen umgehen – Ein Mitmach-Kinderbuch zur Entwicklung von Selbstfürsorge und sozialer Kompetenzen (1. Aufl.). Sonoma Verlag. ISBN 978-3-9824687-0-9</vt:lpstr>
      <vt:lpstr>Gefühle-Helfer?  Wobei hilft eigentlich… Digitale Übung mit Download-Funktion: https://kita-kinderschutzkonzept.de/Material/Methode_Gefuehle-Helfer.html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Julia Huwer</dc:creator>
  <cp:lastModifiedBy>Julia Huwer</cp:lastModifiedBy>
  <cp:revision>120</cp:revision>
  <dcterms:created xsi:type="dcterms:W3CDTF">2026-08-14T09:31:22Z</dcterms:created>
  <dcterms:modified xsi:type="dcterms:W3CDTF">2026-09-21T09:43:17Z</dcterms:modified>
</cp:coreProperties>
</file>